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5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6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7.xml" ContentType="application/vnd.openxmlformats-officedocument.theme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63" r:id="rId2"/>
    <p:sldMasterId id="2147483678" r:id="rId3"/>
    <p:sldMasterId id="2147483693" r:id="rId4"/>
    <p:sldMasterId id="2147483708" r:id="rId5"/>
    <p:sldMasterId id="2147483722" r:id="rId6"/>
    <p:sldMasterId id="2147483735" r:id="rId7"/>
    <p:sldMasterId id="2147483750" r:id="rId8"/>
  </p:sldMasterIdLst>
  <p:notesMasterIdLst>
    <p:notesMasterId r:id="rId52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</p:sldIdLst>
  <p:sldSz cx="12192000" cy="6858000"/>
  <p:notesSz cx="6858000" cy="9144000"/>
  <p:embeddedFontLs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Gill Sans" panose="020B0604020202020204" charset="0"/>
      <p:regular r:id="rId57"/>
      <p:bold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9" roundtripDataSignature="AMtx7miKG2x2QPmVUBL3vpU8GOylZxGf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E5F9C24-E9BC-4B0D-8140-6D8694FFD88F}">
  <a:tblStyle styleId="{DE5F9C24-E9BC-4B0D-8140-6D8694FFD88F}" styleName="Table_0">
    <a:wholeTbl>
      <a:tcTxStyle b="off" i="off">
        <a:font>
          <a:latin typeface="Arial "/>
          <a:ea typeface="Arial "/>
          <a:cs typeface="Arial 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CF6F0"/>
          </a:solidFill>
        </a:fill>
      </a:tcStyle>
    </a:wholeTbl>
    <a:band1H>
      <a:tcTxStyle b="off" i="off"/>
      <a:tcStyle>
        <a:tcBdr/>
        <a:fill>
          <a:solidFill>
            <a:srgbClr val="F9EDD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F9EDD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 "/>
          <a:ea typeface="Arial "/>
          <a:cs typeface="Arial 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 "/>
          <a:ea typeface="Arial "/>
          <a:cs typeface="Arial 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 "/>
          <a:ea typeface="Arial "/>
          <a:cs typeface="Arial 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 "/>
          <a:ea typeface="Arial "/>
          <a:cs typeface="Arial 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9C59D1B7-3257-40C1-A109-4423079C8D7C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TxStyle b="off" i="off"/>
      <a:tcStyle>
        <a:tcBdr/>
      </a:tcStyle>
    </a:band2V>
    <a:lastCol>
      <a:tcTxStyle b="on" i="off"/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lastCol>
    <a:firstCol>
      <a:tcTxStyle b="on" i="off"/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firstCol>
    <a:lastRow>
      <a:tcTxStyle b="on" i="off"/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3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FA275E24-4530-493C-8165-11B00F64F77B}" styleName="Table_2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BEC"/>
          </a:solidFill>
        </a:fill>
      </a:tcStyle>
    </a:wholeTbl>
    <a:band1H>
      <a:tcTxStyle b="off" i="off"/>
      <a:tcStyle>
        <a:tcBdr/>
        <a:fill>
          <a:solidFill>
            <a:srgbClr val="CAD4D8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D4D8"/>
          </a:solidFill>
        </a:fill>
      </a:tcStyle>
    </a:band1V>
    <a:band2V>
      <a:tcTxStyle b="off" i="off"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254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6EBEC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/>
      <a:tcStyle>
        <a:tcBdr/>
        <a:fill>
          <a:solidFill>
            <a:srgbClr val="E6EBEC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slide" Target="slides/slide34.xml"/><Relationship Id="rId47" Type="http://schemas.openxmlformats.org/officeDocument/2006/relationships/slide" Target="slides/slide39.xml"/><Relationship Id="rId50" Type="http://schemas.openxmlformats.org/officeDocument/2006/relationships/slide" Target="slides/slide42.xml"/><Relationship Id="rId55" Type="http://schemas.openxmlformats.org/officeDocument/2006/relationships/font" Target="fonts/font3.fntdata"/><Relationship Id="rId63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5" Type="http://schemas.openxmlformats.org/officeDocument/2006/relationships/slideMaster" Target="slideMasters/slideMaster5.xml"/><Relationship Id="rId61" Type="http://schemas.openxmlformats.org/officeDocument/2006/relationships/viewProps" Target="viewProps.xml"/><Relationship Id="rId19" Type="http://schemas.openxmlformats.org/officeDocument/2006/relationships/slide" Target="slides/slide1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slide" Target="slides/slide40.xml"/><Relationship Id="rId56" Type="http://schemas.openxmlformats.org/officeDocument/2006/relationships/font" Target="fonts/font4.fntdata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slide" Target="slides/slide38.xml"/><Relationship Id="rId59" Type="http://customschemas.google.com/relationships/presentationmetadata" Target="metadata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54" Type="http://schemas.openxmlformats.org/officeDocument/2006/relationships/font" Target="fonts/font2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slide" Target="slides/slide41.xml"/><Relationship Id="rId57" Type="http://schemas.openxmlformats.org/officeDocument/2006/relationships/font" Target="fonts/font5.fntdata"/><Relationship Id="rId10" Type="http://schemas.openxmlformats.org/officeDocument/2006/relationships/slide" Target="slides/slide2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notesMaster" Target="notesMasters/notesMaster1.xml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45.jpg>
</file>

<file path=ppt/media/image46.jp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9" name="Google Shape;100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10" name="Google Shape;1010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0" name="Google Shape;11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9" name="Google Shape;111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0" name="Google Shape;1120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7" name="Google Shape;113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8" name="Google Shape;1138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1" name="Google Shape;1151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2" name="Google Shape;1152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7" name="Google Shape;1167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8" name="Google Shape;1168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2" name="Google Shape;118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0" name="Google Shape;119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8" name="Google Shape;119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05" name="Google Shape;12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17" name="Google Shape;12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20" name="Google Shape;102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28" name="Google Shape;12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1" name="Google Shape;124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50" name="Google Shape;1250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6" name="Google Shape;127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03" name="Google Shape;130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1" name="Google Shape;133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aa1a25c2e8_4_3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57" name="Google Shape;1357;gaa1a25c2e8_4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5" name="Google Shape;136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aa1a25c2e8_4_3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76" name="Google Shape;1376;gaa1a25c2e8_4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6" name="Google Shape;139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9" name="Google Shape;102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30" name="Google Shape;103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b2fff03fa2_1_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8" name="Google Shape;1408;gb2fff03fa2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6" name="Google Shape;1426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9" name="Google Shape;1439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b30361bc08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8" name="Google Shape;1448;gb30361bc0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7" name="Google Shape;1457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aa1a25c2e8_4_4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5" name="Google Shape;1465;gaa1a25c2e8_4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74" name="Google Shape;147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aa1a25c2e8_4_4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5" name="Google Shape;1485;gaa1a25c2e8_4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gaa1a25c2e8_4_5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3" name="Google Shape;1493;gaa1a25c2e8_4_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gaa1a25c2e8_4_5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2" name="Google Shape;1502;gaa1a25c2e8_4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aa1a25c2e8_4_2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41" name="Google Shape;1041;gaa1a25c2e8_4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gaa1a25c2e8_4_5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9" name="Google Shape;1509;gaa1a25c2e8_4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aa1a25c2e8_4_5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8" name="Google Shape;1518;gaa1a25c2e8_4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aa1a25c2e8_4_5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38" name="Google Shape;1538;gaa1a25c2e8_4_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8" name="Google Shape;1548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9" name="Google Shape;1549;p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43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50" name="Google Shape;105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5" name="Google Shape;106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6" name="Google Shape;106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4" name="Google Shape;108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3" name="Google Shape;109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1" name="Google Shape;110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02" name="Google Shape;110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8"/>
          <p:cNvSpPr txBox="1"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ill Sans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8"/>
          <p:cNvSpPr txBox="1"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prstGeom prst="rect">
            <a:avLst/>
          </a:prstGeom>
          <a:solidFill>
            <a:schemeClr val="accent2">
              <a:alpha val="88627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None/>
              <a:defRPr sz="25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3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 type="twoObj">
  <p:cSld name="TWO_OBJECT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05" name="Google Shape;105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6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6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6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s Conteúdos">
  <p:cSld name="Seis Conteúdos"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b2fff03fa2_1_39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0" name="Google Shape;920;gb2fff03fa2_1_39"/>
          <p:cNvSpPr txBox="1">
            <a:spLocks noGrp="1"/>
          </p:cNvSpPr>
          <p:nvPr>
            <p:ph type="body" idx="1"/>
          </p:nvPr>
        </p:nvSpPr>
        <p:spPr>
          <a:xfrm>
            <a:off x="8530301" y="1690689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1" name="Google Shape;921;gb2fff03fa2_1_39"/>
          <p:cNvSpPr txBox="1">
            <a:spLocks noGrp="1"/>
          </p:cNvSpPr>
          <p:nvPr>
            <p:ph type="body" idx="3"/>
          </p:nvPr>
        </p:nvSpPr>
        <p:spPr>
          <a:xfrm>
            <a:off x="4888689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2" name="Google Shape;922;gb2fff03fa2_1_3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923" name="Google Shape;923;gb2fff03fa2_1_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4" name="Google Shape;924;gb2fff03fa2_1_39"/>
          <p:cNvSpPr txBox="1">
            <a:spLocks noGrp="1"/>
          </p:cNvSpPr>
          <p:nvPr>
            <p:ph type="body" idx="4"/>
          </p:nvPr>
        </p:nvSpPr>
        <p:spPr>
          <a:xfrm>
            <a:off x="1337076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5" name="Google Shape;925;gb2fff03fa2_1_3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6" name="Google Shape;926;gb2fff03fa2_1_3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7" name="Google Shape;927;gb2fff03fa2_1_39"/>
          <p:cNvSpPr txBox="1">
            <a:spLocks noGrp="1"/>
          </p:cNvSpPr>
          <p:nvPr>
            <p:ph type="body" idx="5"/>
          </p:nvPr>
        </p:nvSpPr>
        <p:spPr>
          <a:xfrm>
            <a:off x="8530301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8" name="Google Shape;928;gb2fff03fa2_1_39"/>
          <p:cNvSpPr txBox="1">
            <a:spLocks noGrp="1"/>
          </p:cNvSpPr>
          <p:nvPr>
            <p:ph type="body" idx="6"/>
          </p:nvPr>
        </p:nvSpPr>
        <p:spPr>
          <a:xfrm>
            <a:off x="4888689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9" name="Google Shape;929;gb2fff03fa2_1_39"/>
          <p:cNvSpPr txBox="1">
            <a:spLocks noGrp="1"/>
          </p:cNvSpPr>
          <p:nvPr>
            <p:ph type="body" idx="7"/>
          </p:nvPr>
        </p:nvSpPr>
        <p:spPr>
          <a:xfrm>
            <a:off x="1337076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0" name="Google Shape;930;gb2fff03fa2_1_39"/>
          <p:cNvSpPr>
            <a:spLocks noGrp="1"/>
          </p:cNvSpPr>
          <p:nvPr>
            <p:ph type="pic" idx="8"/>
          </p:nvPr>
        </p:nvSpPr>
        <p:spPr>
          <a:xfrm>
            <a:off x="947634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1" name="Google Shape;931;gb2fff03fa2_1_39"/>
          <p:cNvSpPr>
            <a:spLocks noGrp="1"/>
          </p:cNvSpPr>
          <p:nvPr>
            <p:ph type="pic" idx="9"/>
          </p:nvPr>
        </p:nvSpPr>
        <p:spPr>
          <a:xfrm>
            <a:off x="4499246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gb2fff03fa2_1_39"/>
          <p:cNvSpPr>
            <a:spLocks noGrp="1"/>
          </p:cNvSpPr>
          <p:nvPr>
            <p:ph type="pic" idx="13"/>
          </p:nvPr>
        </p:nvSpPr>
        <p:spPr>
          <a:xfrm>
            <a:off x="8126282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3" name="Google Shape;933;gb2fff03fa2_1_39"/>
          <p:cNvSpPr>
            <a:spLocks noGrp="1"/>
          </p:cNvSpPr>
          <p:nvPr>
            <p:ph type="pic" idx="14"/>
          </p:nvPr>
        </p:nvSpPr>
        <p:spPr>
          <a:xfrm>
            <a:off x="947634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4" name="Google Shape;934;gb2fff03fa2_1_39"/>
          <p:cNvSpPr>
            <a:spLocks noGrp="1"/>
          </p:cNvSpPr>
          <p:nvPr>
            <p:ph type="pic" idx="15"/>
          </p:nvPr>
        </p:nvSpPr>
        <p:spPr>
          <a:xfrm>
            <a:off x="4499246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5" name="Google Shape;935;gb2fff03fa2_1_39"/>
          <p:cNvSpPr>
            <a:spLocks noGrp="1"/>
          </p:cNvSpPr>
          <p:nvPr>
            <p:ph type="pic" idx="16"/>
          </p:nvPr>
        </p:nvSpPr>
        <p:spPr>
          <a:xfrm>
            <a:off x="8126282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b2fff03fa2_1_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8" name="Google Shape;938;gb2fff03fa2_1_5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9" name="Google Shape;939;gb2fff03fa2_1_5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0" name="Google Shape;940;gb2fff03fa2_1_5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gb2fff03fa2_1_5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b2fff03fa2_1_63"/>
          <p:cNvSpPr txBox="1"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ill Sans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4" name="Google Shape;944;gb2fff03fa2_1_63"/>
          <p:cNvSpPr txBox="1"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prstGeom prst="rect">
            <a:avLst/>
          </a:prstGeom>
          <a:solidFill>
            <a:schemeClr val="accent2">
              <a:alpha val="8784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None/>
              <a:defRPr sz="25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45" name="Google Shape;945;gb2fff03fa2_1_6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6" name="Google Shape;946;gb2fff03fa2_1_6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7" name="Google Shape;947;gb2fff03fa2_1_6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_2">
  <p:cSld name="Imagem com Legenda_2"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b2fff03fa2_1_69"/>
          <p:cNvSpPr/>
          <p:nvPr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 extrusionOk="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gb2fff03fa2_1_69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gb2fff03fa2_1_69"/>
          <p:cNvSpPr txBox="1"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2" name="Google Shape;952;gb2fff03fa2_1_69"/>
          <p:cNvSpPr txBox="1">
            <a:spLocks noGrp="1"/>
          </p:cNvSpPr>
          <p:nvPr>
            <p:ph type="body" idx="1"/>
          </p:nvPr>
        </p:nvSpPr>
        <p:spPr>
          <a:xfrm>
            <a:off x="7294251" y="119269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53" name="Google Shape;953;gb2fff03fa2_1_6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4" name="Google Shape;954;gb2fff03fa2_1_6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5" name="Google Shape;955;gb2fff03fa2_1_6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956" name="Google Shape;956;gb2fff03fa2_1_69"/>
          <p:cNvSpPr/>
          <p:nvPr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 extrusionOk="0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Google Shape;957;gb2fff03fa2_1_69"/>
          <p:cNvSpPr>
            <a:spLocks noGrp="1"/>
          </p:cNvSpPr>
          <p:nvPr>
            <p:ph type="pic" idx="2"/>
          </p:nvPr>
        </p:nvSpPr>
        <p:spPr>
          <a:xfrm>
            <a:off x="0" y="2781223"/>
            <a:ext cx="6040800" cy="273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8" name="Google Shape;958;gb2fff03fa2_1_69"/>
          <p:cNvSpPr>
            <a:spLocks noGrp="1"/>
          </p:cNvSpPr>
          <p:nvPr>
            <p:ph type="pic" idx="3"/>
          </p:nvPr>
        </p:nvSpPr>
        <p:spPr>
          <a:xfrm>
            <a:off x="6586106" y="1188012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9" name="Google Shape;959;gb2fff03fa2_1_69"/>
          <p:cNvSpPr>
            <a:spLocks noGrp="1"/>
          </p:cNvSpPr>
          <p:nvPr>
            <p:ph type="pic" idx="4"/>
          </p:nvPr>
        </p:nvSpPr>
        <p:spPr>
          <a:xfrm>
            <a:off x="6586106" y="2878015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gb2fff03fa2_1_69"/>
          <p:cNvSpPr txBox="1">
            <a:spLocks noGrp="1"/>
          </p:cNvSpPr>
          <p:nvPr>
            <p:ph type="body" idx="5"/>
          </p:nvPr>
        </p:nvSpPr>
        <p:spPr>
          <a:xfrm>
            <a:off x="7294250" y="288035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61" name="Google Shape;961;gb2fff03fa2_1_69"/>
          <p:cNvSpPr>
            <a:spLocks noGrp="1"/>
          </p:cNvSpPr>
          <p:nvPr>
            <p:ph type="pic" idx="6"/>
          </p:nvPr>
        </p:nvSpPr>
        <p:spPr>
          <a:xfrm>
            <a:off x="6586106" y="4568018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2" name="Google Shape;962;gb2fff03fa2_1_69"/>
          <p:cNvSpPr txBox="1">
            <a:spLocks noGrp="1"/>
          </p:cNvSpPr>
          <p:nvPr>
            <p:ph type="body" idx="7"/>
          </p:nvPr>
        </p:nvSpPr>
        <p:spPr>
          <a:xfrm>
            <a:off x="7294250" y="4568018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ês Conteúdos">
  <p:cSld name="Três Conteúdos"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b2fff03fa2_1_8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965" name="Google Shape;965;gb2fff03fa2_1_8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gb2fff03fa2_1_8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7" name="Google Shape;967;gb2fff03fa2_1_8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8" name="Google Shape;968;gb2fff03fa2_1_84"/>
          <p:cNvSpPr>
            <a:spLocks noGrp="1"/>
          </p:cNvSpPr>
          <p:nvPr>
            <p:ph type="pic" idx="2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gb2fff03fa2_1_84"/>
          <p:cNvSpPr>
            <a:spLocks noGrp="1"/>
          </p:cNvSpPr>
          <p:nvPr>
            <p:ph type="pic" idx="3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gb2fff03fa2_1_84"/>
          <p:cNvSpPr>
            <a:spLocks noGrp="1"/>
          </p:cNvSpPr>
          <p:nvPr>
            <p:ph type="pic" idx="4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gb2fff03fa2_1_84"/>
          <p:cNvSpPr txBox="1">
            <a:spLocks noGrp="1"/>
          </p:cNvSpPr>
          <p:nvPr>
            <p:ph type="body" idx="1"/>
          </p:nvPr>
        </p:nvSpPr>
        <p:spPr>
          <a:xfrm>
            <a:off x="1612900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2" name="Google Shape;972;gb2fff03fa2_1_84"/>
          <p:cNvSpPr txBox="1">
            <a:spLocks noGrp="1"/>
          </p:cNvSpPr>
          <p:nvPr>
            <p:ph type="body" idx="5"/>
          </p:nvPr>
        </p:nvSpPr>
        <p:spPr>
          <a:xfrm>
            <a:off x="4745831" y="5236700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3" name="Google Shape;973;gb2fff03fa2_1_84"/>
          <p:cNvSpPr txBox="1">
            <a:spLocks noGrp="1"/>
          </p:cNvSpPr>
          <p:nvPr>
            <p:ph type="body" idx="6"/>
          </p:nvPr>
        </p:nvSpPr>
        <p:spPr>
          <a:xfrm>
            <a:off x="7878762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4" name="Google Shape;974;gb2fff03fa2_1_84"/>
          <p:cNvSpPr>
            <a:spLocks noGrp="1"/>
          </p:cNvSpPr>
          <p:nvPr>
            <p:ph type="pic" idx="7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 Horizontais">
  <p:cSld name="Dois Conteúdos Horizontais"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b2fff03fa2_1_96"/>
          <p:cNvSpPr/>
          <p:nvPr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 extrusionOk="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gb2fff03fa2_1_9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978" name="Google Shape;978;gb2fff03fa2_1_9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gb2fff03fa2_1_96"/>
          <p:cNvSpPr txBox="1">
            <a:spLocks noGrp="1"/>
          </p:cNvSpPr>
          <p:nvPr>
            <p:ph type="body" idx="1"/>
          </p:nvPr>
        </p:nvSpPr>
        <p:spPr>
          <a:xfrm>
            <a:off x="838200" y="4133087"/>
            <a:ext cx="10431780" cy="204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0" name="Google Shape;980;gb2fff03fa2_1_96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1" name="Google Shape;981;gb2fff03fa2_1_96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2" name="Google Shape;982;gb2fff03fa2_1_96"/>
          <p:cNvSpPr txBox="1">
            <a:spLocks noGrp="1"/>
          </p:cNvSpPr>
          <p:nvPr>
            <p:ph type="body" idx="2"/>
          </p:nvPr>
        </p:nvSpPr>
        <p:spPr>
          <a:xfrm>
            <a:off x="844296" y="1788579"/>
            <a:ext cx="10425684" cy="190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b2fff03fa2_1_10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Gill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gb2fff03fa2_1_10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86" name="Google Shape;986;gb2fff03fa2_1_10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7" name="Google Shape;987;gb2fff03fa2_1_10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8" name="Google Shape;988;gb2fff03fa2_1_10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 type="twoObj">
  <p:cSld name="TWO_OBJECTS"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b2fff03fa2_1_11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991" name="Google Shape;991;gb2fff03fa2_1_1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2" name="Google Shape;992;gb2fff03fa2_1_1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3" name="Google Shape;993;gb2fff03fa2_1_1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4" name="Google Shape;994;gb2fff03fa2_1_11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5" name="Google Shape;995;gb2fff03fa2_1_11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b2fff03fa2_1_11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gb2fff03fa2_1_11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9" name="Google Shape;999;gb2fff03fa2_1_11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b2fff03fa2_1_1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gb2fff03fa2_1_1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003" name="Google Shape;1003;gb2fff03fa2_1_1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4" name="Google Shape;1004;gb2fff03fa2_1_12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5" name="Google Shape;1005;gb2fff03fa2_1_12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6" name="Google Shape;1006;gb2fff03fa2_1_12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6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3" name="Google Shape;113;p6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6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5" name="Google Shape;115;p6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6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6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6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5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65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6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6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26" name="Google Shape;126;p6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7" name="Google Shape;127;p66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66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6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6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Google Shape;133;p6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4" name="Google Shape;134;p6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6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4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4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4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_2">
  <p:cSld name="Imagem com Legenda_2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3"/>
          <p:cNvSpPr/>
          <p:nvPr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 extrusionOk="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53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53"/>
          <p:cNvSpPr txBox="1"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53"/>
          <p:cNvSpPr txBox="1">
            <a:spLocks noGrp="1"/>
          </p:cNvSpPr>
          <p:nvPr>
            <p:ph type="body" idx="1"/>
          </p:nvPr>
        </p:nvSpPr>
        <p:spPr>
          <a:xfrm>
            <a:off x="7294251" y="119269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5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5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5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57" name="Google Shape;157;p53"/>
          <p:cNvSpPr/>
          <p:nvPr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 extrusionOk="0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53"/>
          <p:cNvSpPr>
            <a:spLocks noGrp="1"/>
          </p:cNvSpPr>
          <p:nvPr>
            <p:ph type="pic" idx="2"/>
          </p:nvPr>
        </p:nvSpPr>
        <p:spPr>
          <a:xfrm>
            <a:off x="0" y="2781223"/>
            <a:ext cx="6040800" cy="273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53"/>
          <p:cNvSpPr>
            <a:spLocks noGrp="1"/>
          </p:cNvSpPr>
          <p:nvPr>
            <p:ph type="pic" idx="3"/>
          </p:nvPr>
        </p:nvSpPr>
        <p:spPr>
          <a:xfrm>
            <a:off x="6586106" y="1188012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" name="Google Shape;160;p53"/>
          <p:cNvSpPr>
            <a:spLocks noGrp="1"/>
          </p:cNvSpPr>
          <p:nvPr>
            <p:ph type="pic" idx="4"/>
          </p:nvPr>
        </p:nvSpPr>
        <p:spPr>
          <a:xfrm>
            <a:off x="6586106" y="2878015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1" name="Google Shape;161;p53"/>
          <p:cNvSpPr txBox="1">
            <a:spLocks noGrp="1"/>
          </p:cNvSpPr>
          <p:nvPr>
            <p:ph type="body" idx="5"/>
          </p:nvPr>
        </p:nvSpPr>
        <p:spPr>
          <a:xfrm>
            <a:off x="7294250" y="288035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2" name="Google Shape;162;p53"/>
          <p:cNvSpPr>
            <a:spLocks noGrp="1"/>
          </p:cNvSpPr>
          <p:nvPr>
            <p:ph type="pic" idx="6"/>
          </p:nvPr>
        </p:nvSpPr>
        <p:spPr>
          <a:xfrm>
            <a:off x="6586106" y="4568018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53"/>
          <p:cNvSpPr txBox="1">
            <a:spLocks noGrp="1"/>
          </p:cNvSpPr>
          <p:nvPr>
            <p:ph type="body" idx="7"/>
          </p:nvPr>
        </p:nvSpPr>
        <p:spPr>
          <a:xfrm>
            <a:off x="7294250" y="4568018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ês Conteúdos">
  <p:cSld name="Três Conteúdos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66" name="Google Shape;166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5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5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54"/>
          <p:cNvSpPr>
            <a:spLocks noGrp="1"/>
          </p:cNvSpPr>
          <p:nvPr>
            <p:ph type="pic" idx="2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Google Shape;170;p54"/>
          <p:cNvSpPr>
            <a:spLocks noGrp="1"/>
          </p:cNvSpPr>
          <p:nvPr>
            <p:ph type="pic" idx="3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54"/>
          <p:cNvSpPr>
            <a:spLocks noGrp="1"/>
          </p:cNvSpPr>
          <p:nvPr>
            <p:ph type="pic" idx="4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54"/>
          <p:cNvSpPr txBox="1">
            <a:spLocks noGrp="1"/>
          </p:cNvSpPr>
          <p:nvPr>
            <p:ph type="body" idx="1"/>
          </p:nvPr>
        </p:nvSpPr>
        <p:spPr>
          <a:xfrm>
            <a:off x="1612900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54"/>
          <p:cNvSpPr txBox="1">
            <a:spLocks noGrp="1"/>
          </p:cNvSpPr>
          <p:nvPr>
            <p:ph type="body" idx="5"/>
          </p:nvPr>
        </p:nvSpPr>
        <p:spPr>
          <a:xfrm>
            <a:off x="4745831" y="5236700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54"/>
          <p:cNvSpPr txBox="1">
            <a:spLocks noGrp="1"/>
          </p:cNvSpPr>
          <p:nvPr>
            <p:ph type="body" idx="6"/>
          </p:nvPr>
        </p:nvSpPr>
        <p:spPr>
          <a:xfrm>
            <a:off x="7878762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54"/>
          <p:cNvSpPr>
            <a:spLocks noGrp="1"/>
          </p:cNvSpPr>
          <p:nvPr>
            <p:ph type="pic" idx="7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8"/>
          <p:cNvSpPr txBox="1"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ill Sans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68"/>
          <p:cNvSpPr txBox="1"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prstGeom prst="rect">
            <a:avLst/>
          </a:prstGeom>
          <a:solidFill>
            <a:schemeClr val="accent2">
              <a:alpha val="89019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None/>
              <a:defRPr sz="25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9" name="Google Shape;179;p6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6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6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s Conteúdos">
  <p:cSld name="Seis Conteúdos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9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69"/>
          <p:cNvSpPr txBox="1">
            <a:spLocks noGrp="1"/>
          </p:cNvSpPr>
          <p:nvPr>
            <p:ph type="body" idx="1"/>
          </p:nvPr>
        </p:nvSpPr>
        <p:spPr>
          <a:xfrm>
            <a:off x="8530301" y="1690689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5" name="Google Shape;185;p69"/>
          <p:cNvSpPr txBox="1">
            <a:spLocks noGrp="1"/>
          </p:cNvSpPr>
          <p:nvPr>
            <p:ph type="body" idx="3"/>
          </p:nvPr>
        </p:nvSpPr>
        <p:spPr>
          <a:xfrm>
            <a:off x="4888689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6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87" name="Google Shape;187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69"/>
          <p:cNvSpPr txBox="1">
            <a:spLocks noGrp="1"/>
          </p:cNvSpPr>
          <p:nvPr>
            <p:ph type="body" idx="4"/>
          </p:nvPr>
        </p:nvSpPr>
        <p:spPr>
          <a:xfrm>
            <a:off x="1337076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6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6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69"/>
          <p:cNvSpPr txBox="1">
            <a:spLocks noGrp="1"/>
          </p:cNvSpPr>
          <p:nvPr>
            <p:ph type="body" idx="5"/>
          </p:nvPr>
        </p:nvSpPr>
        <p:spPr>
          <a:xfrm>
            <a:off x="8530301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69"/>
          <p:cNvSpPr txBox="1">
            <a:spLocks noGrp="1"/>
          </p:cNvSpPr>
          <p:nvPr>
            <p:ph type="body" idx="6"/>
          </p:nvPr>
        </p:nvSpPr>
        <p:spPr>
          <a:xfrm>
            <a:off x="4888689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69"/>
          <p:cNvSpPr txBox="1">
            <a:spLocks noGrp="1"/>
          </p:cNvSpPr>
          <p:nvPr>
            <p:ph type="body" idx="7"/>
          </p:nvPr>
        </p:nvSpPr>
        <p:spPr>
          <a:xfrm>
            <a:off x="1337076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69"/>
          <p:cNvSpPr>
            <a:spLocks noGrp="1"/>
          </p:cNvSpPr>
          <p:nvPr>
            <p:ph type="pic" idx="8"/>
          </p:nvPr>
        </p:nvSpPr>
        <p:spPr>
          <a:xfrm>
            <a:off x="947634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69"/>
          <p:cNvSpPr>
            <a:spLocks noGrp="1"/>
          </p:cNvSpPr>
          <p:nvPr>
            <p:ph type="pic" idx="9"/>
          </p:nvPr>
        </p:nvSpPr>
        <p:spPr>
          <a:xfrm>
            <a:off x="4499246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" name="Google Shape;196;p69"/>
          <p:cNvSpPr>
            <a:spLocks noGrp="1"/>
          </p:cNvSpPr>
          <p:nvPr>
            <p:ph type="pic" idx="13"/>
          </p:nvPr>
        </p:nvSpPr>
        <p:spPr>
          <a:xfrm>
            <a:off x="8126282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69"/>
          <p:cNvSpPr>
            <a:spLocks noGrp="1"/>
          </p:cNvSpPr>
          <p:nvPr>
            <p:ph type="pic" idx="14"/>
          </p:nvPr>
        </p:nvSpPr>
        <p:spPr>
          <a:xfrm>
            <a:off x="947634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69"/>
          <p:cNvSpPr>
            <a:spLocks noGrp="1"/>
          </p:cNvSpPr>
          <p:nvPr>
            <p:ph type="pic" idx="15"/>
          </p:nvPr>
        </p:nvSpPr>
        <p:spPr>
          <a:xfrm>
            <a:off x="4499246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9" name="Google Shape;199;p69"/>
          <p:cNvSpPr>
            <a:spLocks noGrp="1"/>
          </p:cNvSpPr>
          <p:nvPr>
            <p:ph type="pic" idx="16"/>
          </p:nvPr>
        </p:nvSpPr>
        <p:spPr>
          <a:xfrm>
            <a:off x="8126282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s Conteúdos">
  <p:cSld name="Seis Conteúdo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43"/>
          <p:cNvSpPr txBox="1">
            <a:spLocks noGrp="1"/>
          </p:cNvSpPr>
          <p:nvPr>
            <p:ph type="body" idx="1"/>
          </p:nvPr>
        </p:nvSpPr>
        <p:spPr>
          <a:xfrm>
            <a:off x="8530301" y="1690689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43"/>
          <p:cNvSpPr txBox="1">
            <a:spLocks noGrp="1"/>
          </p:cNvSpPr>
          <p:nvPr>
            <p:ph type="body" idx="3"/>
          </p:nvPr>
        </p:nvSpPr>
        <p:spPr>
          <a:xfrm>
            <a:off x="4888689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4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7" name="Google Shape;27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3"/>
          <p:cNvSpPr txBox="1">
            <a:spLocks noGrp="1"/>
          </p:cNvSpPr>
          <p:nvPr>
            <p:ph type="body" idx="4"/>
          </p:nvPr>
        </p:nvSpPr>
        <p:spPr>
          <a:xfrm>
            <a:off x="1337076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3"/>
          <p:cNvSpPr txBox="1">
            <a:spLocks noGrp="1"/>
          </p:cNvSpPr>
          <p:nvPr>
            <p:ph type="body" idx="5"/>
          </p:nvPr>
        </p:nvSpPr>
        <p:spPr>
          <a:xfrm>
            <a:off x="8530301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3"/>
          <p:cNvSpPr txBox="1">
            <a:spLocks noGrp="1"/>
          </p:cNvSpPr>
          <p:nvPr>
            <p:ph type="body" idx="6"/>
          </p:nvPr>
        </p:nvSpPr>
        <p:spPr>
          <a:xfrm>
            <a:off x="4888689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3"/>
          <p:cNvSpPr txBox="1">
            <a:spLocks noGrp="1"/>
          </p:cNvSpPr>
          <p:nvPr>
            <p:ph type="body" idx="7"/>
          </p:nvPr>
        </p:nvSpPr>
        <p:spPr>
          <a:xfrm>
            <a:off x="1337076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3"/>
          <p:cNvSpPr>
            <a:spLocks noGrp="1"/>
          </p:cNvSpPr>
          <p:nvPr>
            <p:ph type="pic" idx="8"/>
          </p:nvPr>
        </p:nvSpPr>
        <p:spPr>
          <a:xfrm>
            <a:off x="947634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43"/>
          <p:cNvSpPr>
            <a:spLocks noGrp="1"/>
          </p:cNvSpPr>
          <p:nvPr>
            <p:ph type="pic" idx="9"/>
          </p:nvPr>
        </p:nvSpPr>
        <p:spPr>
          <a:xfrm>
            <a:off x="4499246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43"/>
          <p:cNvSpPr>
            <a:spLocks noGrp="1"/>
          </p:cNvSpPr>
          <p:nvPr>
            <p:ph type="pic" idx="13"/>
          </p:nvPr>
        </p:nvSpPr>
        <p:spPr>
          <a:xfrm>
            <a:off x="8126282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43"/>
          <p:cNvSpPr>
            <a:spLocks noGrp="1"/>
          </p:cNvSpPr>
          <p:nvPr>
            <p:ph type="pic" idx="14"/>
          </p:nvPr>
        </p:nvSpPr>
        <p:spPr>
          <a:xfrm>
            <a:off x="947634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43"/>
          <p:cNvSpPr>
            <a:spLocks noGrp="1"/>
          </p:cNvSpPr>
          <p:nvPr>
            <p:ph type="pic" idx="15"/>
          </p:nvPr>
        </p:nvSpPr>
        <p:spPr>
          <a:xfrm>
            <a:off x="4499246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43"/>
          <p:cNvSpPr>
            <a:spLocks noGrp="1"/>
          </p:cNvSpPr>
          <p:nvPr>
            <p:ph type="pic" idx="16"/>
          </p:nvPr>
        </p:nvSpPr>
        <p:spPr>
          <a:xfrm>
            <a:off x="8126282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 Horizontais">
  <p:cSld name="Dois Conteúdos Horizontais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70"/>
          <p:cNvSpPr/>
          <p:nvPr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 extrusionOk="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7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03" name="Google Shape;203;p7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70"/>
          <p:cNvSpPr txBox="1">
            <a:spLocks noGrp="1"/>
          </p:cNvSpPr>
          <p:nvPr>
            <p:ph type="body" idx="1"/>
          </p:nvPr>
        </p:nvSpPr>
        <p:spPr>
          <a:xfrm>
            <a:off x="838200" y="4133087"/>
            <a:ext cx="10431780" cy="204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7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7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70"/>
          <p:cNvSpPr txBox="1">
            <a:spLocks noGrp="1"/>
          </p:cNvSpPr>
          <p:nvPr>
            <p:ph type="body" idx="2"/>
          </p:nvPr>
        </p:nvSpPr>
        <p:spPr>
          <a:xfrm>
            <a:off x="844296" y="1788579"/>
            <a:ext cx="10425684" cy="190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 com imagens">
  <p:cSld name="Comparação com imagens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71"/>
          <p:cNvSpPr>
            <a:spLocks noGrp="1"/>
          </p:cNvSpPr>
          <p:nvPr>
            <p:ph type="pic" idx="2"/>
          </p:nvPr>
        </p:nvSpPr>
        <p:spPr>
          <a:xfrm>
            <a:off x="0" y="3115389"/>
            <a:ext cx="12188825" cy="374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0" name="Google Shape;210;p71"/>
          <p:cNvSpPr/>
          <p:nvPr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7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71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71"/>
          <p:cNvSpPr txBox="1">
            <a:spLocks noGrp="1"/>
          </p:cNvSpPr>
          <p:nvPr>
            <p:ph type="body" idx="3"/>
          </p:nvPr>
        </p:nvSpPr>
        <p:spPr>
          <a:xfrm>
            <a:off x="839788" y="3434047"/>
            <a:ext cx="5157787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71"/>
          <p:cNvSpPr txBox="1">
            <a:spLocks noGrp="1"/>
          </p:cNvSpPr>
          <p:nvPr>
            <p:ph type="body" idx="4"/>
          </p:nvPr>
        </p:nvSpPr>
        <p:spPr>
          <a:xfrm>
            <a:off x="6172200" y="19859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5" name="Google Shape;215;p71"/>
          <p:cNvSpPr txBox="1">
            <a:spLocks noGrp="1"/>
          </p:cNvSpPr>
          <p:nvPr>
            <p:ph type="body" idx="5"/>
          </p:nvPr>
        </p:nvSpPr>
        <p:spPr>
          <a:xfrm>
            <a:off x="6172200" y="3434047"/>
            <a:ext cx="5183188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7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7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7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7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2" name="Google Shape;222;p7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7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7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7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Gill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7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7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7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7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 type="twoObj">
  <p:cSld name="TWO_OBJECTS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33" name="Google Shape;233;p7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7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5" name="Google Shape;235;p7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6" name="Google Shape;236;p7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7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7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41" name="Google Shape;241;p7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2" name="Google Shape;242;p7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43" name="Google Shape;243;p7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75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5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7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6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76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7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7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7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54" name="Google Shape;254;p7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5" name="Google Shape;255;p7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7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7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7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7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Google Shape;261;p7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2" name="Google Shape;262;p7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7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7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4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4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4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 com imagens">
  <p:cSld name="Comparação com image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2"/>
          <p:cNvSpPr>
            <a:spLocks noGrp="1"/>
          </p:cNvSpPr>
          <p:nvPr>
            <p:ph type="pic" idx="2"/>
          </p:nvPr>
        </p:nvSpPr>
        <p:spPr>
          <a:xfrm>
            <a:off x="0" y="3115389"/>
            <a:ext cx="12188825" cy="374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52"/>
          <p:cNvSpPr/>
          <p:nvPr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5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2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52"/>
          <p:cNvSpPr txBox="1">
            <a:spLocks noGrp="1"/>
          </p:cNvSpPr>
          <p:nvPr>
            <p:ph type="body" idx="3"/>
          </p:nvPr>
        </p:nvSpPr>
        <p:spPr>
          <a:xfrm>
            <a:off x="839788" y="3434047"/>
            <a:ext cx="5157787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52"/>
          <p:cNvSpPr txBox="1">
            <a:spLocks noGrp="1"/>
          </p:cNvSpPr>
          <p:nvPr>
            <p:ph type="body" idx="4"/>
          </p:nvPr>
        </p:nvSpPr>
        <p:spPr>
          <a:xfrm>
            <a:off x="6172200" y="19859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52"/>
          <p:cNvSpPr txBox="1">
            <a:spLocks noGrp="1"/>
          </p:cNvSpPr>
          <p:nvPr>
            <p:ph type="body" idx="5"/>
          </p:nvPr>
        </p:nvSpPr>
        <p:spPr>
          <a:xfrm>
            <a:off x="6172200" y="3434047"/>
            <a:ext cx="5183188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5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 com imagens">
  <p:cSld name="Comparação com imagens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9"/>
          <p:cNvSpPr>
            <a:spLocks noGrp="1"/>
          </p:cNvSpPr>
          <p:nvPr>
            <p:ph type="pic" idx="2"/>
          </p:nvPr>
        </p:nvSpPr>
        <p:spPr>
          <a:xfrm>
            <a:off x="0" y="3115389"/>
            <a:ext cx="12188825" cy="374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9" name="Google Shape;279;p49"/>
          <p:cNvSpPr/>
          <p:nvPr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49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82" name="Google Shape;282;p49"/>
          <p:cNvSpPr txBox="1">
            <a:spLocks noGrp="1"/>
          </p:cNvSpPr>
          <p:nvPr>
            <p:ph type="body" idx="3"/>
          </p:nvPr>
        </p:nvSpPr>
        <p:spPr>
          <a:xfrm>
            <a:off x="839788" y="3434047"/>
            <a:ext cx="5157787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3" name="Google Shape;283;p49"/>
          <p:cNvSpPr txBox="1">
            <a:spLocks noGrp="1"/>
          </p:cNvSpPr>
          <p:nvPr>
            <p:ph type="body" idx="4"/>
          </p:nvPr>
        </p:nvSpPr>
        <p:spPr>
          <a:xfrm>
            <a:off x="6172200" y="19859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84" name="Google Shape;284;p49"/>
          <p:cNvSpPr txBox="1">
            <a:spLocks noGrp="1"/>
          </p:cNvSpPr>
          <p:nvPr>
            <p:ph type="body" idx="5"/>
          </p:nvPr>
        </p:nvSpPr>
        <p:spPr>
          <a:xfrm>
            <a:off x="6172200" y="3434047"/>
            <a:ext cx="5183188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5" name="Google Shape;285;p4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4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4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5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" name="Google Shape;291;p5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92" name="Google Shape;292;p56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56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5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5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98" name="Google Shape;298;p5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9" name="Google Shape;299;p5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00" name="Google Shape;300;p5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1" name="Google Shape;301;p5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5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5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s Conteúdos">
  <p:cSld name="Seis Conteúdos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9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6" name="Google Shape;306;p90"/>
          <p:cNvSpPr txBox="1">
            <a:spLocks noGrp="1"/>
          </p:cNvSpPr>
          <p:nvPr>
            <p:ph type="body" idx="1"/>
          </p:nvPr>
        </p:nvSpPr>
        <p:spPr>
          <a:xfrm>
            <a:off x="8530301" y="1690689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7" name="Google Shape;307;p90"/>
          <p:cNvSpPr txBox="1">
            <a:spLocks noGrp="1"/>
          </p:cNvSpPr>
          <p:nvPr>
            <p:ph type="body" idx="3"/>
          </p:nvPr>
        </p:nvSpPr>
        <p:spPr>
          <a:xfrm>
            <a:off x="4888689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8" name="Google Shape;308;p9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09" name="Google Shape;309;p9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90"/>
          <p:cNvSpPr txBox="1">
            <a:spLocks noGrp="1"/>
          </p:cNvSpPr>
          <p:nvPr>
            <p:ph type="body" idx="4"/>
          </p:nvPr>
        </p:nvSpPr>
        <p:spPr>
          <a:xfrm>
            <a:off x="1337076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1" name="Google Shape;311;p9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9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90"/>
          <p:cNvSpPr txBox="1">
            <a:spLocks noGrp="1"/>
          </p:cNvSpPr>
          <p:nvPr>
            <p:ph type="body" idx="5"/>
          </p:nvPr>
        </p:nvSpPr>
        <p:spPr>
          <a:xfrm>
            <a:off x="8530301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4" name="Google Shape;314;p90"/>
          <p:cNvSpPr txBox="1">
            <a:spLocks noGrp="1"/>
          </p:cNvSpPr>
          <p:nvPr>
            <p:ph type="body" idx="6"/>
          </p:nvPr>
        </p:nvSpPr>
        <p:spPr>
          <a:xfrm>
            <a:off x="4888689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90"/>
          <p:cNvSpPr txBox="1">
            <a:spLocks noGrp="1"/>
          </p:cNvSpPr>
          <p:nvPr>
            <p:ph type="body" idx="7"/>
          </p:nvPr>
        </p:nvSpPr>
        <p:spPr>
          <a:xfrm>
            <a:off x="1337076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6" name="Google Shape;316;p90"/>
          <p:cNvSpPr>
            <a:spLocks noGrp="1"/>
          </p:cNvSpPr>
          <p:nvPr>
            <p:ph type="pic" idx="8"/>
          </p:nvPr>
        </p:nvSpPr>
        <p:spPr>
          <a:xfrm>
            <a:off x="947634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90"/>
          <p:cNvSpPr>
            <a:spLocks noGrp="1"/>
          </p:cNvSpPr>
          <p:nvPr>
            <p:ph type="pic" idx="9"/>
          </p:nvPr>
        </p:nvSpPr>
        <p:spPr>
          <a:xfrm>
            <a:off x="4499246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90"/>
          <p:cNvSpPr>
            <a:spLocks noGrp="1"/>
          </p:cNvSpPr>
          <p:nvPr>
            <p:ph type="pic" idx="13"/>
          </p:nvPr>
        </p:nvSpPr>
        <p:spPr>
          <a:xfrm>
            <a:off x="8126282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90"/>
          <p:cNvSpPr>
            <a:spLocks noGrp="1"/>
          </p:cNvSpPr>
          <p:nvPr>
            <p:ph type="pic" idx="14"/>
          </p:nvPr>
        </p:nvSpPr>
        <p:spPr>
          <a:xfrm>
            <a:off x="947634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90"/>
          <p:cNvSpPr>
            <a:spLocks noGrp="1"/>
          </p:cNvSpPr>
          <p:nvPr>
            <p:ph type="pic" idx="15"/>
          </p:nvPr>
        </p:nvSpPr>
        <p:spPr>
          <a:xfrm>
            <a:off x="4499246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1" name="Google Shape;321;p90"/>
          <p:cNvSpPr>
            <a:spLocks noGrp="1"/>
          </p:cNvSpPr>
          <p:nvPr>
            <p:ph type="pic" idx="16"/>
          </p:nvPr>
        </p:nvSpPr>
        <p:spPr>
          <a:xfrm>
            <a:off x="8126282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9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9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5" name="Google Shape;325;p9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9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9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92"/>
          <p:cNvSpPr txBox="1"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ill Sans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92"/>
          <p:cNvSpPr txBox="1"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prstGeom prst="rect">
            <a:avLst/>
          </a:prstGeom>
          <a:solidFill>
            <a:schemeClr val="accent2">
              <a:alpha val="8823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None/>
              <a:defRPr sz="25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1" name="Google Shape;331;p9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9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9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_2">
  <p:cSld name="Imagem com Legenda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93"/>
          <p:cNvSpPr/>
          <p:nvPr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 extrusionOk="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93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93"/>
          <p:cNvSpPr txBox="1"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93"/>
          <p:cNvSpPr txBox="1">
            <a:spLocks noGrp="1"/>
          </p:cNvSpPr>
          <p:nvPr>
            <p:ph type="body" idx="1"/>
          </p:nvPr>
        </p:nvSpPr>
        <p:spPr>
          <a:xfrm>
            <a:off x="7294251" y="119269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39" name="Google Shape;339;p9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9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9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42" name="Google Shape;342;p93"/>
          <p:cNvSpPr/>
          <p:nvPr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 extrusionOk="0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93"/>
          <p:cNvSpPr>
            <a:spLocks noGrp="1"/>
          </p:cNvSpPr>
          <p:nvPr>
            <p:ph type="pic" idx="2"/>
          </p:nvPr>
        </p:nvSpPr>
        <p:spPr>
          <a:xfrm>
            <a:off x="0" y="2781223"/>
            <a:ext cx="6040800" cy="273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4" name="Google Shape;344;p93"/>
          <p:cNvSpPr>
            <a:spLocks noGrp="1"/>
          </p:cNvSpPr>
          <p:nvPr>
            <p:ph type="pic" idx="3"/>
          </p:nvPr>
        </p:nvSpPr>
        <p:spPr>
          <a:xfrm>
            <a:off x="6586106" y="1188012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93"/>
          <p:cNvSpPr>
            <a:spLocks noGrp="1"/>
          </p:cNvSpPr>
          <p:nvPr>
            <p:ph type="pic" idx="4"/>
          </p:nvPr>
        </p:nvSpPr>
        <p:spPr>
          <a:xfrm>
            <a:off x="6586106" y="2878015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93"/>
          <p:cNvSpPr txBox="1">
            <a:spLocks noGrp="1"/>
          </p:cNvSpPr>
          <p:nvPr>
            <p:ph type="body" idx="5"/>
          </p:nvPr>
        </p:nvSpPr>
        <p:spPr>
          <a:xfrm>
            <a:off x="7294250" y="288035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7" name="Google Shape;347;p93"/>
          <p:cNvSpPr>
            <a:spLocks noGrp="1"/>
          </p:cNvSpPr>
          <p:nvPr>
            <p:ph type="pic" idx="6"/>
          </p:nvPr>
        </p:nvSpPr>
        <p:spPr>
          <a:xfrm>
            <a:off x="6586106" y="4568018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93"/>
          <p:cNvSpPr txBox="1">
            <a:spLocks noGrp="1"/>
          </p:cNvSpPr>
          <p:nvPr>
            <p:ph type="body" idx="7"/>
          </p:nvPr>
        </p:nvSpPr>
        <p:spPr>
          <a:xfrm>
            <a:off x="7294250" y="4568018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ês Conteúdos">
  <p:cSld name="Três Conteúdos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9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51" name="Google Shape;351;p9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9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9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94"/>
          <p:cNvSpPr>
            <a:spLocks noGrp="1"/>
          </p:cNvSpPr>
          <p:nvPr>
            <p:ph type="pic" idx="2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5" name="Google Shape;355;p94"/>
          <p:cNvSpPr>
            <a:spLocks noGrp="1"/>
          </p:cNvSpPr>
          <p:nvPr>
            <p:ph type="pic" idx="3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94"/>
          <p:cNvSpPr>
            <a:spLocks noGrp="1"/>
          </p:cNvSpPr>
          <p:nvPr>
            <p:ph type="pic" idx="4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7" name="Google Shape;357;p94"/>
          <p:cNvSpPr txBox="1">
            <a:spLocks noGrp="1"/>
          </p:cNvSpPr>
          <p:nvPr>
            <p:ph type="body" idx="1"/>
          </p:nvPr>
        </p:nvSpPr>
        <p:spPr>
          <a:xfrm>
            <a:off x="1612900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8" name="Google Shape;358;p94"/>
          <p:cNvSpPr txBox="1">
            <a:spLocks noGrp="1"/>
          </p:cNvSpPr>
          <p:nvPr>
            <p:ph type="body" idx="5"/>
          </p:nvPr>
        </p:nvSpPr>
        <p:spPr>
          <a:xfrm>
            <a:off x="4745831" y="5236700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9" name="Google Shape;359;p94"/>
          <p:cNvSpPr txBox="1">
            <a:spLocks noGrp="1"/>
          </p:cNvSpPr>
          <p:nvPr>
            <p:ph type="body" idx="6"/>
          </p:nvPr>
        </p:nvSpPr>
        <p:spPr>
          <a:xfrm>
            <a:off x="7878762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0" name="Google Shape;360;p94"/>
          <p:cNvSpPr>
            <a:spLocks noGrp="1"/>
          </p:cNvSpPr>
          <p:nvPr>
            <p:ph type="pic" idx="7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 Horizontais">
  <p:cSld name="Dois Conteúdos Horizontais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95"/>
          <p:cNvSpPr/>
          <p:nvPr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 extrusionOk="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9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64" name="Google Shape;364;p9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95"/>
          <p:cNvSpPr txBox="1">
            <a:spLocks noGrp="1"/>
          </p:cNvSpPr>
          <p:nvPr>
            <p:ph type="body" idx="1"/>
          </p:nvPr>
        </p:nvSpPr>
        <p:spPr>
          <a:xfrm>
            <a:off x="838200" y="4133087"/>
            <a:ext cx="10431780" cy="204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6" name="Google Shape;366;p95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95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95"/>
          <p:cNvSpPr txBox="1">
            <a:spLocks noGrp="1"/>
          </p:cNvSpPr>
          <p:nvPr>
            <p:ph type="body" idx="2"/>
          </p:nvPr>
        </p:nvSpPr>
        <p:spPr>
          <a:xfrm>
            <a:off x="844296" y="1788579"/>
            <a:ext cx="10425684" cy="190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9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Gill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9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2" name="Google Shape;372;p96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96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9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5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5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 type="twoObj">
  <p:cSld name="TWO_OBJECTS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9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77" name="Google Shape;377;p9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9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9" name="Google Shape;379;p9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0" name="Google Shape;380;p9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9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9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9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9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9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9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89" name="Google Shape;389;p9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90" name="Google Shape;390;p9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9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9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5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5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5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0"/>
          <p:cNvSpPr txBox="1"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ill Sans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100"/>
          <p:cNvSpPr txBox="1"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prstGeom prst="rect">
            <a:avLst/>
          </a:prstGeom>
          <a:solidFill>
            <a:schemeClr val="accent2">
              <a:alpha val="88627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None/>
              <a:defRPr sz="25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8" name="Google Shape;408;p10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0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10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_2">
  <p:cSld name="Imagem com Legenda_2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01"/>
          <p:cNvSpPr/>
          <p:nvPr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 extrusionOk="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101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101"/>
          <p:cNvSpPr txBox="1"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01"/>
          <p:cNvSpPr txBox="1">
            <a:spLocks noGrp="1"/>
          </p:cNvSpPr>
          <p:nvPr>
            <p:ph type="body" idx="1"/>
          </p:nvPr>
        </p:nvSpPr>
        <p:spPr>
          <a:xfrm>
            <a:off x="7294251" y="119269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16" name="Google Shape;416;p10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10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10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419" name="Google Shape;419;p101"/>
          <p:cNvSpPr/>
          <p:nvPr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 extrusionOk="0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101"/>
          <p:cNvSpPr>
            <a:spLocks noGrp="1"/>
          </p:cNvSpPr>
          <p:nvPr>
            <p:ph type="pic" idx="2"/>
          </p:nvPr>
        </p:nvSpPr>
        <p:spPr>
          <a:xfrm>
            <a:off x="0" y="2781223"/>
            <a:ext cx="6040800" cy="273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101"/>
          <p:cNvSpPr>
            <a:spLocks noGrp="1"/>
          </p:cNvSpPr>
          <p:nvPr>
            <p:ph type="pic" idx="3"/>
          </p:nvPr>
        </p:nvSpPr>
        <p:spPr>
          <a:xfrm>
            <a:off x="6586106" y="1188012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101"/>
          <p:cNvSpPr>
            <a:spLocks noGrp="1"/>
          </p:cNvSpPr>
          <p:nvPr>
            <p:ph type="pic" idx="4"/>
          </p:nvPr>
        </p:nvSpPr>
        <p:spPr>
          <a:xfrm>
            <a:off x="6586106" y="2878015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101"/>
          <p:cNvSpPr txBox="1">
            <a:spLocks noGrp="1"/>
          </p:cNvSpPr>
          <p:nvPr>
            <p:ph type="body" idx="5"/>
          </p:nvPr>
        </p:nvSpPr>
        <p:spPr>
          <a:xfrm>
            <a:off x="7294250" y="288035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24" name="Google Shape;424;p101"/>
          <p:cNvSpPr>
            <a:spLocks noGrp="1"/>
          </p:cNvSpPr>
          <p:nvPr>
            <p:ph type="pic" idx="6"/>
          </p:nvPr>
        </p:nvSpPr>
        <p:spPr>
          <a:xfrm>
            <a:off x="6586106" y="4568018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5" name="Google Shape;425;p101"/>
          <p:cNvSpPr txBox="1">
            <a:spLocks noGrp="1"/>
          </p:cNvSpPr>
          <p:nvPr>
            <p:ph type="body" idx="7"/>
          </p:nvPr>
        </p:nvSpPr>
        <p:spPr>
          <a:xfrm>
            <a:off x="7294250" y="4568018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ês Conteúdos">
  <p:cSld name="Três Conteúdos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0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428" name="Google Shape;428;p10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10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10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102"/>
          <p:cNvSpPr>
            <a:spLocks noGrp="1"/>
          </p:cNvSpPr>
          <p:nvPr>
            <p:ph type="pic" idx="2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102"/>
          <p:cNvSpPr>
            <a:spLocks noGrp="1"/>
          </p:cNvSpPr>
          <p:nvPr>
            <p:ph type="pic" idx="3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3" name="Google Shape;433;p102"/>
          <p:cNvSpPr>
            <a:spLocks noGrp="1"/>
          </p:cNvSpPr>
          <p:nvPr>
            <p:ph type="pic" idx="4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4" name="Google Shape;434;p102"/>
          <p:cNvSpPr txBox="1">
            <a:spLocks noGrp="1"/>
          </p:cNvSpPr>
          <p:nvPr>
            <p:ph type="body" idx="1"/>
          </p:nvPr>
        </p:nvSpPr>
        <p:spPr>
          <a:xfrm>
            <a:off x="1612900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5" name="Google Shape;435;p102"/>
          <p:cNvSpPr txBox="1">
            <a:spLocks noGrp="1"/>
          </p:cNvSpPr>
          <p:nvPr>
            <p:ph type="body" idx="5"/>
          </p:nvPr>
        </p:nvSpPr>
        <p:spPr>
          <a:xfrm>
            <a:off x="4745831" y="5236700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6" name="Google Shape;436;p102"/>
          <p:cNvSpPr txBox="1">
            <a:spLocks noGrp="1"/>
          </p:cNvSpPr>
          <p:nvPr>
            <p:ph type="body" idx="6"/>
          </p:nvPr>
        </p:nvSpPr>
        <p:spPr>
          <a:xfrm>
            <a:off x="7878762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102"/>
          <p:cNvSpPr>
            <a:spLocks noGrp="1"/>
          </p:cNvSpPr>
          <p:nvPr>
            <p:ph type="pic" idx="7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 Horizontais">
  <p:cSld name="Dois Conteúdos Horizontais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103"/>
          <p:cNvSpPr/>
          <p:nvPr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 extrusionOk="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10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441" name="Google Shape;441;p10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103"/>
          <p:cNvSpPr txBox="1">
            <a:spLocks noGrp="1"/>
          </p:cNvSpPr>
          <p:nvPr>
            <p:ph type="body" idx="1"/>
          </p:nvPr>
        </p:nvSpPr>
        <p:spPr>
          <a:xfrm>
            <a:off x="838200" y="4133087"/>
            <a:ext cx="10431780" cy="204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3" name="Google Shape;443;p10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0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03"/>
          <p:cNvSpPr txBox="1">
            <a:spLocks noGrp="1"/>
          </p:cNvSpPr>
          <p:nvPr>
            <p:ph type="body" idx="2"/>
          </p:nvPr>
        </p:nvSpPr>
        <p:spPr>
          <a:xfrm>
            <a:off x="844296" y="1788579"/>
            <a:ext cx="10425684" cy="190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 com imagens">
  <p:cSld name="Comparação com imagens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04"/>
          <p:cNvSpPr>
            <a:spLocks noGrp="1"/>
          </p:cNvSpPr>
          <p:nvPr>
            <p:ph type="pic" idx="2"/>
          </p:nvPr>
        </p:nvSpPr>
        <p:spPr>
          <a:xfrm>
            <a:off x="0" y="3115389"/>
            <a:ext cx="12188825" cy="374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104"/>
          <p:cNvSpPr/>
          <p:nvPr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10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04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1" name="Google Shape;451;p104"/>
          <p:cNvSpPr txBox="1">
            <a:spLocks noGrp="1"/>
          </p:cNvSpPr>
          <p:nvPr>
            <p:ph type="body" idx="3"/>
          </p:nvPr>
        </p:nvSpPr>
        <p:spPr>
          <a:xfrm>
            <a:off x="839788" y="3434047"/>
            <a:ext cx="5157787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2" name="Google Shape;452;p104"/>
          <p:cNvSpPr txBox="1">
            <a:spLocks noGrp="1"/>
          </p:cNvSpPr>
          <p:nvPr>
            <p:ph type="body" idx="4"/>
          </p:nvPr>
        </p:nvSpPr>
        <p:spPr>
          <a:xfrm>
            <a:off x="6172200" y="19859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3" name="Google Shape;453;p104"/>
          <p:cNvSpPr txBox="1">
            <a:spLocks noGrp="1"/>
          </p:cNvSpPr>
          <p:nvPr>
            <p:ph type="body" idx="5"/>
          </p:nvPr>
        </p:nvSpPr>
        <p:spPr>
          <a:xfrm>
            <a:off x="6172200" y="3434047"/>
            <a:ext cx="5183188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4" name="Google Shape;454;p10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10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10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s Conteúdos">
  <p:cSld name="Seis Conteúdos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05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9" name="Google Shape;459;p105"/>
          <p:cNvSpPr txBox="1">
            <a:spLocks noGrp="1"/>
          </p:cNvSpPr>
          <p:nvPr>
            <p:ph type="body" idx="1"/>
          </p:nvPr>
        </p:nvSpPr>
        <p:spPr>
          <a:xfrm>
            <a:off x="8530301" y="1690689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0" name="Google Shape;460;p105"/>
          <p:cNvSpPr txBox="1">
            <a:spLocks noGrp="1"/>
          </p:cNvSpPr>
          <p:nvPr>
            <p:ph type="body" idx="3"/>
          </p:nvPr>
        </p:nvSpPr>
        <p:spPr>
          <a:xfrm>
            <a:off x="4888689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1" name="Google Shape;461;p10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462" name="Google Shape;462;p10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105"/>
          <p:cNvSpPr txBox="1">
            <a:spLocks noGrp="1"/>
          </p:cNvSpPr>
          <p:nvPr>
            <p:ph type="body" idx="4"/>
          </p:nvPr>
        </p:nvSpPr>
        <p:spPr>
          <a:xfrm>
            <a:off x="1337076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4" name="Google Shape;464;p105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105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105"/>
          <p:cNvSpPr txBox="1">
            <a:spLocks noGrp="1"/>
          </p:cNvSpPr>
          <p:nvPr>
            <p:ph type="body" idx="5"/>
          </p:nvPr>
        </p:nvSpPr>
        <p:spPr>
          <a:xfrm>
            <a:off x="8530301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7" name="Google Shape;467;p105"/>
          <p:cNvSpPr txBox="1">
            <a:spLocks noGrp="1"/>
          </p:cNvSpPr>
          <p:nvPr>
            <p:ph type="body" idx="6"/>
          </p:nvPr>
        </p:nvSpPr>
        <p:spPr>
          <a:xfrm>
            <a:off x="4888689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8" name="Google Shape;468;p105"/>
          <p:cNvSpPr txBox="1">
            <a:spLocks noGrp="1"/>
          </p:cNvSpPr>
          <p:nvPr>
            <p:ph type="body" idx="7"/>
          </p:nvPr>
        </p:nvSpPr>
        <p:spPr>
          <a:xfrm>
            <a:off x="1337076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9" name="Google Shape;469;p105"/>
          <p:cNvSpPr>
            <a:spLocks noGrp="1"/>
          </p:cNvSpPr>
          <p:nvPr>
            <p:ph type="pic" idx="8"/>
          </p:nvPr>
        </p:nvSpPr>
        <p:spPr>
          <a:xfrm>
            <a:off x="947634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105"/>
          <p:cNvSpPr>
            <a:spLocks noGrp="1"/>
          </p:cNvSpPr>
          <p:nvPr>
            <p:ph type="pic" idx="9"/>
          </p:nvPr>
        </p:nvSpPr>
        <p:spPr>
          <a:xfrm>
            <a:off x="4499246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105"/>
          <p:cNvSpPr>
            <a:spLocks noGrp="1"/>
          </p:cNvSpPr>
          <p:nvPr>
            <p:ph type="pic" idx="13"/>
          </p:nvPr>
        </p:nvSpPr>
        <p:spPr>
          <a:xfrm>
            <a:off x="8126282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105"/>
          <p:cNvSpPr>
            <a:spLocks noGrp="1"/>
          </p:cNvSpPr>
          <p:nvPr>
            <p:ph type="pic" idx="14"/>
          </p:nvPr>
        </p:nvSpPr>
        <p:spPr>
          <a:xfrm>
            <a:off x="947634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105"/>
          <p:cNvSpPr>
            <a:spLocks noGrp="1"/>
          </p:cNvSpPr>
          <p:nvPr>
            <p:ph type="pic" idx="15"/>
          </p:nvPr>
        </p:nvSpPr>
        <p:spPr>
          <a:xfrm>
            <a:off x="4499246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105"/>
          <p:cNvSpPr>
            <a:spLocks noGrp="1"/>
          </p:cNvSpPr>
          <p:nvPr>
            <p:ph type="pic" idx="16"/>
          </p:nvPr>
        </p:nvSpPr>
        <p:spPr>
          <a:xfrm>
            <a:off x="8126282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_2">
  <p:cSld name="Imagem com Legenda_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8"/>
          <p:cNvSpPr/>
          <p:nvPr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 extrusionOk="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58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58"/>
          <p:cNvSpPr txBox="1"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8"/>
          <p:cNvSpPr txBox="1">
            <a:spLocks noGrp="1"/>
          </p:cNvSpPr>
          <p:nvPr>
            <p:ph type="body" idx="1"/>
          </p:nvPr>
        </p:nvSpPr>
        <p:spPr>
          <a:xfrm>
            <a:off x="7294251" y="119269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5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5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64" name="Google Shape;64;p58"/>
          <p:cNvSpPr/>
          <p:nvPr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 extrusionOk="0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58"/>
          <p:cNvSpPr>
            <a:spLocks noGrp="1"/>
          </p:cNvSpPr>
          <p:nvPr>
            <p:ph type="pic" idx="2"/>
          </p:nvPr>
        </p:nvSpPr>
        <p:spPr>
          <a:xfrm>
            <a:off x="0" y="2781223"/>
            <a:ext cx="6040800" cy="273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58"/>
          <p:cNvSpPr>
            <a:spLocks noGrp="1"/>
          </p:cNvSpPr>
          <p:nvPr>
            <p:ph type="pic" idx="3"/>
          </p:nvPr>
        </p:nvSpPr>
        <p:spPr>
          <a:xfrm>
            <a:off x="6586106" y="1188012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58"/>
          <p:cNvSpPr>
            <a:spLocks noGrp="1"/>
          </p:cNvSpPr>
          <p:nvPr>
            <p:ph type="pic" idx="4"/>
          </p:nvPr>
        </p:nvSpPr>
        <p:spPr>
          <a:xfrm>
            <a:off x="6586106" y="2878015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58"/>
          <p:cNvSpPr txBox="1">
            <a:spLocks noGrp="1"/>
          </p:cNvSpPr>
          <p:nvPr>
            <p:ph type="body" idx="5"/>
          </p:nvPr>
        </p:nvSpPr>
        <p:spPr>
          <a:xfrm>
            <a:off x="7294250" y="288035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58"/>
          <p:cNvSpPr>
            <a:spLocks noGrp="1"/>
          </p:cNvSpPr>
          <p:nvPr>
            <p:ph type="pic" idx="6"/>
          </p:nvPr>
        </p:nvSpPr>
        <p:spPr>
          <a:xfrm>
            <a:off x="6586106" y="4568018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58"/>
          <p:cNvSpPr txBox="1">
            <a:spLocks noGrp="1"/>
          </p:cNvSpPr>
          <p:nvPr>
            <p:ph type="body" idx="7"/>
          </p:nvPr>
        </p:nvSpPr>
        <p:spPr>
          <a:xfrm>
            <a:off x="7294250" y="4568018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0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10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8" name="Google Shape;478;p106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106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10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0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Gill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10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4" name="Google Shape;484;p10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10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10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 type="twoObj">
  <p:cSld name="TWO_OBJECTS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0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489" name="Google Shape;489;p10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0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1" name="Google Shape;491;p10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2" name="Google Shape;492;p10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0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0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10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7" name="Google Shape;497;p10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8" name="Google Shape;498;p10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9" name="Google Shape;499;p10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0" name="Google Shape;500;p10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10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10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1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11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11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1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0" name="Google Shape;510;p1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11" name="Google Shape;511;p11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11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11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1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1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18" name="Google Shape;518;p11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" name="Google Shape;519;p11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11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aa1a25c2e8_4_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0" name="Google Shape;530;gaa1a25c2e8_4_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gaa1a25c2e8_4_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2" name="Google Shape;532;gaa1a25c2e8_4_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_2">
  <p:cSld name="Imagem com Legenda_2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aa1a25c2e8_4_12"/>
          <p:cNvSpPr/>
          <p:nvPr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 extrusionOk="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gaa1a25c2e8_4_12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gaa1a25c2e8_4_12"/>
          <p:cNvSpPr txBox="1"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gaa1a25c2e8_4_12"/>
          <p:cNvSpPr txBox="1">
            <a:spLocks noGrp="1"/>
          </p:cNvSpPr>
          <p:nvPr>
            <p:ph type="body" idx="1"/>
          </p:nvPr>
        </p:nvSpPr>
        <p:spPr>
          <a:xfrm>
            <a:off x="7294251" y="119269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38" name="Google Shape;538;gaa1a25c2e8_4_1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gaa1a25c2e8_4_1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gaa1a25c2e8_4_1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41" name="Google Shape;541;gaa1a25c2e8_4_12"/>
          <p:cNvSpPr/>
          <p:nvPr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 extrusionOk="0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gaa1a25c2e8_4_12"/>
          <p:cNvSpPr>
            <a:spLocks noGrp="1"/>
          </p:cNvSpPr>
          <p:nvPr>
            <p:ph type="pic" idx="2"/>
          </p:nvPr>
        </p:nvSpPr>
        <p:spPr>
          <a:xfrm>
            <a:off x="0" y="2781223"/>
            <a:ext cx="6040800" cy="273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gaa1a25c2e8_4_12"/>
          <p:cNvSpPr>
            <a:spLocks noGrp="1"/>
          </p:cNvSpPr>
          <p:nvPr>
            <p:ph type="pic" idx="3"/>
          </p:nvPr>
        </p:nvSpPr>
        <p:spPr>
          <a:xfrm>
            <a:off x="6586106" y="1188012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gaa1a25c2e8_4_12"/>
          <p:cNvSpPr>
            <a:spLocks noGrp="1"/>
          </p:cNvSpPr>
          <p:nvPr>
            <p:ph type="pic" idx="4"/>
          </p:nvPr>
        </p:nvSpPr>
        <p:spPr>
          <a:xfrm>
            <a:off x="6586106" y="2878015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gaa1a25c2e8_4_12"/>
          <p:cNvSpPr txBox="1">
            <a:spLocks noGrp="1"/>
          </p:cNvSpPr>
          <p:nvPr>
            <p:ph type="body" idx="5"/>
          </p:nvPr>
        </p:nvSpPr>
        <p:spPr>
          <a:xfrm>
            <a:off x="7294250" y="288035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46" name="Google Shape;546;gaa1a25c2e8_4_12"/>
          <p:cNvSpPr>
            <a:spLocks noGrp="1"/>
          </p:cNvSpPr>
          <p:nvPr>
            <p:ph type="pic" idx="6"/>
          </p:nvPr>
        </p:nvSpPr>
        <p:spPr>
          <a:xfrm>
            <a:off x="6586106" y="4568018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7" name="Google Shape;547;gaa1a25c2e8_4_12"/>
          <p:cNvSpPr txBox="1">
            <a:spLocks noGrp="1"/>
          </p:cNvSpPr>
          <p:nvPr>
            <p:ph type="body" idx="7"/>
          </p:nvPr>
        </p:nvSpPr>
        <p:spPr>
          <a:xfrm>
            <a:off x="7294250" y="4568018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ês Conteúdos">
  <p:cSld name="Três Conteúdos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aa1a25c2e8_4_2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50" name="Google Shape;550;gaa1a25c2e8_4_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gaa1a25c2e8_4_2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gaa1a25c2e8_4_2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3" name="Google Shape;553;gaa1a25c2e8_4_27"/>
          <p:cNvSpPr>
            <a:spLocks noGrp="1"/>
          </p:cNvSpPr>
          <p:nvPr>
            <p:ph type="pic" idx="2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gaa1a25c2e8_4_27"/>
          <p:cNvSpPr>
            <a:spLocks noGrp="1"/>
          </p:cNvSpPr>
          <p:nvPr>
            <p:ph type="pic" idx="3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gaa1a25c2e8_4_27"/>
          <p:cNvSpPr>
            <a:spLocks noGrp="1"/>
          </p:cNvSpPr>
          <p:nvPr>
            <p:ph type="pic" idx="4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6" name="Google Shape;556;gaa1a25c2e8_4_27"/>
          <p:cNvSpPr txBox="1">
            <a:spLocks noGrp="1"/>
          </p:cNvSpPr>
          <p:nvPr>
            <p:ph type="body" idx="1"/>
          </p:nvPr>
        </p:nvSpPr>
        <p:spPr>
          <a:xfrm>
            <a:off x="1612900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7" name="Google Shape;557;gaa1a25c2e8_4_27"/>
          <p:cNvSpPr txBox="1">
            <a:spLocks noGrp="1"/>
          </p:cNvSpPr>
          <p:nvPr>
            <p:ph type="body" idx="5"/>
          </p:nvPr>
        </p:nvSpPr>
        <p:spPr>
          <a:xfrm>
            <a:off x="4745831" y="5236700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8" name="Google Shape;558;gaa1a25c2e8_4_27"/>
          <p:cNvSpPr txBox="1">
            <a:spLocks noGrp="1"/>
          </p:cNvSpPr>
          <p:nvPr>
            <p:ph type="body" idx="6"/>
          </p:nvPr>
        </p:nvSpPr>
        <p:spPr>
          <a:xfrm>
            <a:off x="7878762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gaa1a25c2e8_4_27"/>
          <p:cNvSpPr>
            <a:spLocks noGrp="1"/>
          </p:cNvSpPr>
          <p:nvPr>
            <p:ph type="pic" idx="7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ês Conteúdos">
  <p:cSld name="Três Conteúdo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73" name="Google Shape;73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5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59"/>
          <p:cNvSpPr>
            <a:spLocks noGrp="1"/>
          </p:cNvSpPr>
          <p:nvPr>
            <p:ph type="pic" idx="2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59"/>
          <p:cNvSpPr>
            <a:spLocks noGrp="1"/>
          </p:cNvSpPr>
          <p:nvPr>
            <p:ph type="pic" idx="3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59"/>
          <p:cNvSpPr>
            <a:spLocks noGrp="1"/>
          </p:cNvSpPr>
          <p:nvPr>
            <p:ph type="pic" idx="4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59"/>
          <p:cNvSpPr txBox="1">
            <a:spLocks noGrp="1"/>
          </p:cNvSpPr>
          <p:nvPr>
            <p:ph type="body" idx="1"/>
          </p:nvPr>
        </p:nvSpPr>
        <p:spPr>
          <a:xfrm>
            <a:off x="1612900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59"/>
          <p:cNvSpPr txBox="1">
            <a:spLocks noGrp="1"/>
          </p:cNvSpPr>
          <p:nvPr>
            <p:ph type="body" idx="5"/>
          </p:nvPr>
        </p:nvSpPr>
        <p:spPr>
          <a:xfrm>
            <a:off x="4745831" y="5236700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59"/>
          <p:cNvSpPr txBox="1">
            <a:spLocks noGrp="1"/>
          </p:cNvSpPr>
          <p:nvPr>
            <p:ph type="body" idx="6"/>
          </p:nvPr>
        </p:nvSpPr>
        <p:spPr>
          <a:xfrm>
            <a:off x="7878762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59"/>
          <p:cNvSpPr>
            <a:spLocks noGrp="1"/>
          </p:cNvSpPr>
          <p:nvPr>
            <p:ph type="pic" idx="7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aa1a25c2e8_4_3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gaa1a25c2e8_4_3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gaa1a25c2e8_4_3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4" name="Google Shape;564;gaa1a25c2e8_4_3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gaa1a25c2e8_4_3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gaa1a25c2e8_4_3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aa1a25c2e8_4_46"/>
          <p:cNvSpPr txBox="1"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ill Sans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9" name="Google Shape;569;gaa1a25c2e8_4_46"/>
          <p:cNvSpPr txBox="1"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prstGeom prst="rect">
            <a:avLst/>
          </a:prstGeom>
          <a:solidFill>
            <a:schemeClr val="accent2">
              <a:alpha val="89019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None/>
              <a:defRPr sz="25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70" name="Google Shape;570;gaa1a25c2e8_4_46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gaa1a25c2e8_4_46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" name="Google Shape;572;gaa1a25c2e8_4_4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s Conteúdos">
  <p:cSld name="Seis Conteúdos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aa1a25c2e8_4_5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gaa1a25c2e8_4_52"/>
          <p:cNvSpPr txBox="1">
            <a:spLocks noGrp="1"/>
          </p:cNvSpPr>
          <p:nvPr>
            <p:ph type="body" idx="1"/>
          </p:nvPr>
        </p:nvSpPr>
        <p:spPr>
          <a:xfrm>
            <a:off x="8530301" y="1690689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6" name="Google Shape;576;gaa1a25c2e8_4_52"/>
          <p:cNvSpPr txBox="1">
            <a:spLocks noGrp="1"/>
          </p:cNvSpPr>
          <p:nvPr>
            <p:ph type="body" idx="3"/>
          </p:nvPr>
        </p:nvSpPr>
        <p:spPr>
          <a:xfrm>
            <a:off x="4888689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7" name="Google Shape;577;gaa1a25c2e8_4_5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78" name="Google Shape;578;gaa1a25c2e8_4_5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gaa1a25c2e8_4_52"/>
          <p:cNvSpPr txBox="1">
            <a:spLocks noGrp="1"/>
          </p:cNvSpPr>
          <p:nvPr>
            <p:ph type="body" idx="4"/>
          </p:nvPr>
        </p:nvSpPr>
        <p:spPr>
          <a:xfrm>
            <a:off x="1337076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0" name="Google Shape;580;gaa1a25c2e8_4_5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gaa1a25c2e8_4_5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gaa1a25c2e8_4_52"/>
          <p:cNvSpPr txBox="1">
            <a:spLocks noGrp="1"/>
          </p:cNvSpPr>
          <p:nvPr>
            <p:ph type="body" idx="5"/>
          </p:nvPr>
        </p:nvSpPr>
        <p:spPr>
          <a:xfrm>
            <a:off x="8530301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3" name="Google Shape;583;gaa1a25c2e8_4_52"/>
          <p:cNvSpPr txBox="1">
            <a:spLocks noGrp="1"/>
          </p:cNvSpPr>
          <p:nvPr>
            <p:ph type="body" idx="6"/>
          </p:nvPr>
        </p:nvSpPr>
        <p:spPr>
          <a:xfrm>
            <a:off x="4888689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4" name="Google Shape;584;gaa1a25c2e8_4_52"/>
          <p:cNvSpPr txBox="1">
            <a:spLocks noGrp="1"/>
          </p:cNvSpPr>
          <p:nvPr>
            <p:ph type="body" idx="7"/>
          </p:nvPr>
        </p:nvSpPr>
        <p:spPr>
          <a:xfrm>
            <a:off x="1337076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5" name="Google Shape;585;gaa1a25c2e8_4_52"/>
          <p:cNvSpPr>
            <a:spLocks noGrp="1"/>
          </p:cNvSpPr>
          <p:nvPr>
            <p:ph type="pic" idx="8"/>
          </p:nvPr>
        </p:nvSpPr>
        <p:spPr>
          <a:xfrm>
            <a:off x="947634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gaa1a25c2e8_4_52"/>
          <p:cNvSpPr>
            <a:spLocks noGrp="1"/>
          </p:cNvSpPr>
          <p:nvPr>
            <p:ph type="pic" idx="9"/>
          </p:nvPr>
        </p:nvSpPr>
        <p:spPr>
          <a:xfrm>
            <a:off x="4499246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gaa1a25c2e8_4_52"/>
          <p:cNvSpPr>
            <a:spLocks noGrp="1"/>
          </p:cNvSpPr>
          <p:nvPr>
            <p:ph type="pic" idx="13"/>
          </p:nvPr>
        </p:nvSpPr>
        <p:spPr>
          <a:xfrm>
            <a:off x="8126282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gaa1a25c2e8_4_52"/>
          <p:cNvSpPr>
            <a:spLocks noGrp="1"/>
          </p:cNvSpPr>
          <p:nvPr>
            <p:ph type="pic" idx="14"/>
          </p:nvPr>
        </p:nvSpPr>
        <p:spPr>
          <a:xfrm>
            <a:off x="947634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gaa1a25c2e8_4_52"/>
          <p:cNvSpPr>
            <a:spLocks noGrp="1"/>
          </p:cNvSpPr>
          <p:nvPr>
            <p:ph type="pic" idx="15"/>
          </p:nvPr>
        </p:nvSpPr>
        <p:spPr>
          <a:xfrm>
            <a:off x="4499246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gaa1a25c2e8_4_52"/>
          <p:cNvSpPr>
            <a:spLocks noGrp="1"/>
          </p:cNvSpPr>
          <p:nvPr>
            <p:ph type="pic" idx="16"/>
          </p:nvPr>
        </p:nvSpPr>
        <p:spPr>
          <a:xfrm>
            <a:off x="8126282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 Horizontais">
  <p:cSld name="Dois Conteúdos Horizontais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aa1a25c2e8_4_70"/>
          <p:cNvSpPr/>
          <p:nvPr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 extrusionOk="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gaa1a25c2e8_4_7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94" name="Google Shape;594;gaa1a25c2e8_4_7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gaa1a25c2e8_4_70"/>
          <p:cNvSpPr txBox="1">
            <a:spLocks noGrp="1"/>
          </p:cNvSpPr>
          <p:nvPr>
            <p:ph type="body" idx="1"/>
          </p:nvPr>
        </p:nvSpPr>
        <p:spPr>
          <a:xfrm>
            <a:off x="838200" y="4133087"/>
            <a:ext cx="10431780" cy="204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6" name="Google Shape;596;gaa1a25c2e8_4_7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gaa1a25c2e8_4_7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gaa1a25c2e8_4_70"/>
          <p:cNvSpPr txBox="1">
            <a:spLocks noGrp="1"/>
          </p:cNvSpPr>
          <p:nvPr>
            <p:ph type="body" idx="2"/>
          </p:nvPr>
        </p:nvSpPr>
        <p:spPr>
          <a:xfrm>
            <a:off x="844296" y="1788579"/>
            <a:ext cx="10425684" cy="190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aa1a25c2e8_4_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gaa1a25c2e8_4_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2" name="Google Shape;602;gaa1a25c2e8_4_7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gaa1a25c2e8_4_7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gaa1a25c2e8_4_7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aa1a25c2e8_4_8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Gill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gaa1a25c2e8_4_8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08" name="Google Shape;608;gaa1a25c2e8_4_8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9" name="Google Shape;609;gaa1a25c2e8_4_8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gaa1a25c2e8_4_8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 type="twoObj">
  <p:cSld name="TWO_OBJECTS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aa1a25c2e8_4_9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613" name="Google Shape;613;gaa1a25c2e8_4_9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gaa1a25c2e8_4_9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5" name="Google Shape;615;gaa1a25c2e8_4_9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6" name="Google Shape;616;gaa1a25c2e8_4_9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gaa1a25c2e8_4_9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aa1a25c2e8_4_9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gaa1a25c2e8_4_9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21" name="Google Shape;621;gaa1a25c2e8_4_9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2" name="Google Shape;622;gaa1a25c2e8_4_9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23" name="Google Shape;623;gaa1a25c2e8_4_9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4" name="Google Shape;624;gaa1a25c2e8_4_9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gaa1a25c2e8_4_9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gaa1a25c2e8_4_9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aa1a25c2e8_4_106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gaa1a25c2e8_4_106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gaa1a25c2e8_4_10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aa1a25c2e8_4_1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3" name="Google Shape;633;gaa1a25c2e8_4_1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34" name="Google Shape;634;gaa1a25c2e8_4_1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5" name="Google Shape;635;gaa1a25c2e8_4_11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gaa1a25c2e8_4_11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gaa1a25c2e8_4_11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 Horizontais">
  <p:cSld name="Dois Conteúdos Horizontais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0"/>
          <p:cNvSpPr/>
          <p:nvPr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 extrusionOk="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6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86" name="Google Shape;86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60"/>
          <p:cNvSpPr txBox="1">
            <a:spLocks noGrp="1"/>
          </p:cNvSpPr>
          <p:nvPr>
            <p:ph type="body" idx="1"/>
          </p:nvPr>
        </p:nvSpPr>
        <p:spPr>
          <a:xfrm>
            <a:off x="838200" y="4133087"/>
            <a:ext cx="10431780" cy="204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6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6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60"/>
          <p:cNvSpPr txBox="1">
            <a:spLocks noGrp="1"/>
          </p:cNvSpPr>
          <p:nvPr>
            <p:ph type="body" idx="2"/>
          </p:nvPr>
        </p:nvSpPr>
        <p:spPr>
          <a:xfrm>
            <a:off x="844296" y="1788579"/>
            <a:ext cx="10425684" cy="190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aa1a25c2e8_4_268"/>
          <p:cNvSpPr txBox="1"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ill Sans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7" name="Google Shape;647;gaa1a25c2e8_4_268"/>
          <p:cNvSpPr txBox="1"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prstGeom prst="rect">
            <a:avLst/>
          </a:prstGeom>
          <a:solidFill>
            <a:schemeClr val="accent2">
              <a:alpha val="88627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None/>
              <a:defRPr sz="25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48" name="Google Shape;648;gaa1a25c2e8_4_26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gaa1a25c2e8_4_26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0" name="Google Shape;650;gaa1a25c2e8_4_26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s Conteúdos">
  <p:cSld name="Seis Conteúdos"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aa1a25c2e8_4_274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3" name="Google Shape;653;gaa1a25c2e8_4_274"/>
          <p:cNvSpPr txBox="1">
            <a:spLocks noGrp="1"/>
          </p:cNvSpPr>
          <p:nvPr>
            <p:ph type="body" idx="1"/>
          </p:nvPr>
        </p:nvSpPr>
        <p:spPr>
          <a:xfrm>
            <a:off x="8530301" y="1690689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4" name="Google Shape;654;gaa1a25c2e8_4_274"/>
          <p:cNvSpPr txBox="1">
            <a:spLocks noGrp="1"/>
          </p:cNvSpPr>
          <p:nvPr>
            <p:ph type="body" idx="3"/>
          </p:nvPr>
        </p:nvSpPr>
        <p:spPr>
          <a:xfrm>
            <a:off x="4888689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5" name="Google Shape;655;gaa1a25c2e8_4_27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656" name="Google Shape;656;gaa1a25c2e8_4_27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gaa1a25c2e8_4_274"/>
          <p:cNvSpPr txBox="1">
            <a:spLocks noGrp="1"/>
          </p:cNvSpPr>
          <p:nvPr>
            <p:ph type="body" idx="4"/>
          </p:nvPr>
        </p:nvSpPr>
        <p:spPr>
          <a:xfrm>
            <a:off x="1337076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8" name="Google Shape;658;gaa1a25c2e8_4_27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gaa1a25c2e8_4_27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gaa1a25c2e8_4_274"/>
          <p:cNvSpPr txBox="1">
            <a:spLocks noGrp="1"/>
          </p:cNvSpPr>
          <p:nvPr>
            <p:ph type="body" idx="5"/>
          </p:nvPr>
        </p:nvSpPr>
        <p:spPr>
          <a:xfrm>
            <a:off x="8530301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1" name="Google Shape;661;gaa1a25c2e8_4_274"/>
          <p:cNvSpPr txBox="1">
            <a:spLocks noGrp="1"/>
          </p:cNvSpPr>
          <p:nvPr>
            <p:ph type="body" idx="6"/>
          </p:nvPr>
        </p:nvSpPr>
        <p:spPr>
          <a:xfrm>
            <a:off x="4888689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2" name="Google Shape;662;gaa1a25c2e8_4_274"/>
          <p:cNvSpPr txBox="1">
            <a:spLocks noGrp="1"/>
          </p:cNvSpPr>
          <p:nvPr>
            <p:ph type="body" idx="7"/>
          </p:nvPr>
        </p:nvSpPr>
        <p:spPr>
          <a:xfrm>
            <a:off x="1337076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3" name="Google Shape;663;gaa1a25c2e8_4_274"/>
          <p:cNvSpPr>
            <a:spLocks noGrp="1"/>
          </p:cNvSpPr>
          <p:nvPr>
            <p:ph type="pic" idx="8"/>
          </p:nvPr>
        </p:nvSpPr>
        <p:spPr>
          <a:xfrm>
            <a:off x="947634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4" name="Google Shape;664;gaa1a25c2e8_4_274"/>
          <p:cNvSpPr>
            <a:spLocks noGrp="1"/>
          </p:cNvSpPr>
          <p:nvPr>
            <p:ph type="pic" idx="9"/>
          </p:nvPr>
        </p:nvSpPr>
        <p:spPr>
          <a:xfrm>
            <a:off x="4499246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5" name="Google Shape;665;gaa1a25c2e8_4_274"/>
          <p:cNvSpPr>
            <a:spLocks noGrp="1"/>
          </p:cNvSpPr>
          <p:nvPr>
            <p:ph type="pic" idx="13"/>
          </p:nvPr>
        </p:nvSpPr>
        <p:spPr>
          <a:xfrm>
            <a:off x="8126282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6" name="Google Shape;666;gaa1a25c2e8_4_274"/>
          <p:cNvSpPr>
            <a:spLocks noGrp="1"/>
          </p:cNvSpPr>
          <p:nvPr>
            <p:ph type="pic" idx="14"/>
          </p:nvPr>
        </p:nvSpPr>
        <p:spPr>
          <a:xfrm>
            <a:off x="947634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7" name="Google Shape;667;gaa1a25c2e8_4_274"/>
          <p:cNvSpPr>
            <a:spLocks noGrp="1"/>
          </p:cNvSpPr>
          <p:nvPr>
            <p:ph type="pic" idx="15"/>
          </p:nvPr>
        </p:nvSpPr>
        <p:spPr>
          <a:xfrm>
            <a:off x="4499246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8" name="Google Shape;668;gaa1a25c2e8_4_274"/>
          <p:cNvSpPr>
            <a:spLocks noGrp="1"/>
          </p:cNvSpPr>
          <p:nvPr>
            <p:ph type="pic" idx="16"/>
          </p:nvPr>
        </p:nvSpPr>
        <p:spPr>
          <a:xfrm>
            <a:off x="8126282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 com imagens">
  <p:cSld name="Comparação com imagens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aa1a25c2e8_4_292"/>
          <p:cNvSpPr>
            <a:spLocks noGrp="1"/>
          </p:cNvSpPr>
          <p:nvPr>
            <p:ph type="pic" idx="2"/>
          </p:nvPr>
        </p:nvSpPr>
        <p:spPr>
          <a:xfrm>
            <a:off x="0" y="3115389"/>
            <a:ext cx="12188825" cy="374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1" name="Google Shape;671;gaa1a25c2e8_4_292"/>
          <p:cNvSpPr/>
          <p:nvPr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gaa1a25c2e8_4_29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gaa1a25c2e8_4_292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4" name="Google Shape;674;gaa1a25c2e8_4_292"/>
          <p:cNvSpPr txBox="1">
            <a:spLocks noGrp="1"/>
          </p:cNvSpPr>
          <p:nvPr>
            <p:ph type="body" idx="3"/>
          </p:nvPr>
        </p:nvSpPr>
        <p:spPr>
          <a:xfrm>
            <a:off x="839788" y="3434047"/>
            <a:ext cx="5157787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5" name="Google Shape;675;gaa1a25c2e8_4_292"/>
          <p:cNvSpPr txBox="1">
            <a:spLocks noGrp="1"/>
          </p:cNvSpPr>
          <p:nvPr>
            <p:ph type="body" idx="4"/>
          </p:nvPr>
        </p:nvSpPr>
        <p:spPr>
          <a:xfrm>
            <a:off x="6172200" y="19859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6" name="Google Shape;676;gaa1a25c2e8_4_292"/>
          <p:cNvSpPr txBox="1">
            <a:spLocks noGrp="1"/>
          </p:cNvSpPr>
          <p:nvPr>
            <p:ph type="body" idx="5"/>
          </p:nvPr>
        </p:nvSpPr>
        <p:spPr>
          <a:xfrm>
            <a:off x="6172200" y="3434047"/>
            <a:ext cx="5183188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7" name="Google Shape;677;gaa1a25c2e8_4_29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8" name="Google Shape;678;gaa1a25c2e8_4_29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" name="Google Shape;679;gaa1a25c2e8_4_29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aa1a25c2e8_4_30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2" name="Google Shape;682;gaa1a25c2e8_4_30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3" name="Google Shape;683;gaa1a25c2e8_4_30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4" name="Google Shape;684;gaa1a25c2e8_4_30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_2">
  <p:cSld name="Imagem com Legenda_2"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aa1a25c2e8_4_308"/>
          <p:cNvSpPr/>
          <p:nvPr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 extrusionOk="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gaa1a25c2e8_4_308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gaa1a25c2e8_4_308"/>
          <p:cNvSpPr txBox="1"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gaa1a25c2e8_4_308"/>
          <p:cNvSpPr txBox="1">
            <a:spLocks noGrp="1"/>
          </p:cNvSpPr>
          <p:nvPr>
            <p:ph type="body" idx="1"/>
          </p:nvPr>
        </p:nvSpPr>
        <p:spPr>
          <a:xfrm>
            <a:off x="7294251" y="119269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0" name="Google Shape;690;gaa1a25c2e8_4_30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gaa1a25c2e8_4_30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gaa1a25c2e8_4_30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693" name="Google Shape;693;gaa1a25c2e8_4_308"/>
          <p:cNvSpPr/>
          <p:nvPr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 extrusionOk="0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gaa1a25c2e8_4_308"/>
          <p:cNvSpPr>
            <a:spLocks noGrp="1"/>
          </p:cNvSpPr>
          <p:nvPr>
            <p:ph type="pic" idx="2"/>
          </p:nvPr>
        </p:nvSpPr>
        <p:spPr>
          <a:xfrm>
            <a:off x="0" y="2781223"/>
            <a:ext cx="6040800" cy="273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5" name="Google Shape;695;gaa1a25c2e8_4_308"/>
          <p:cNvSpPr>
            <a:spLocks noGrp="1"/>
          </p:cNvSpPr>
          <p:nvPr>
            <p:ph type="pic" idx="3"/>
          </p:nvPr>
        </p:nvSpPr>
        <p:spPr>
          <a:xfrm>
            <a:off x="6586106" y="1188012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gaa1a25c2e8_4_308"/>
          <p:cNvSpPr>
            <a:spLocks noGrp="1"/>
          </p:cNvSpPr>
          <p:nvPr>
            <p:ph type="pic" idx="4"/>
          </p:nvPr>
        </p:nvSpPr>
        <p:spPr>
          <a:xfrm>
            <a:off x="6586106" y="2878015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gaa1a25c2e8_4_308"/>
          <p:cNvSpPr txBox="1">
            <a:spLocks noGrp="1"/>
          </p:cNvSpPr>
          <p:nvPr>
            <p:ph type="body" idx="5"/>
          </p:nvPr>
        </p:nvSpPr>
        <p:spPr>
          <a:xfrm>
            <a:off x="7294250" y="288035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8" name="Google Shape;698;gaa1a25c2e8_4_308"/>
          <p:cNvSpPr>
            <a:spLocks noGrp="1"/>
          </p:cNvSpPr>
          <p:nvPr>
            <p:ph type="pic" idx="6"/>
          </p:nvPr>
        </p:nvSpPr>
        <p:spPr>
          <a:xfrm>
            <a:off x="6586106" y="4568018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gaa1a25c2e8_4_308"/>
          <p:cNvSpPr txBox="1">
            <a:spLocks noGrp="1"/>
          </p:cNvSpPr>
          <p:nvPr>
            <p:ph type="body" idx="7"/>
          </p:nvPr>
        </p:nvSpPr>
        <p:spPr>
          <a:xfrm>
            <a:off x="7294250" y="4568018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ês Conteúdos">
  <p:cSld name="Três Conteúdos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aa1a25c2e8_4_32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702" name="Google Shape;702;gaa1a25c2e8_4_3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3" name="Google Shape;703;gaa1a25c2e8_4_32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4" name="Google Shape;704;gaa1a25c2e8_4_32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gaa1a25c2e8_4_323"/>
          <p:cNvSpPr>
            <a:spLocks noGrp="1"/>
          </p:cNvSpPr>
          <p:nvPr>
            <p:ph type="pic" idx="2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6" name="Google Shape;706;gaa1a25c2e8_4_323"/>
          <p:cNvSpPr>
            <a:spLocks noGrp="1"/>
          </p:cNvSpPr>
          <p:nvPr>
            <p:ph type="pic" idx="3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7" name="Google Shape;707;gaa1a25c2e8_4_323"/>
          <p:cNvSpPr>
            <a:spLocks noGrp="1"/>
          </p:cNvSpPr>
          <p:nvPr>
            <p:ph type="pic" idx="4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8" name="Google Shape;708;gaa1a25c2e8_4_323"/>
          <p:cNvSpPr txBox="1">
            <a:spLocks noGrp="1"/>
          </p:cNvSpPr>
          <p:nvPr>
            <p:ph type="body" idx="1"/>
          </p:nvPr>
        </p:nvSpPr>
        <p:spPr>
          <a:xfrm>
            <a:off x="1612900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9" name="Google Shape;709;gaa1a25c2e8_4_323"/>
          <p:cNvSpPr txBox="1">
            <a:spLocks noGrp="1"/>
          </p:cNvSpPr>
          <p:nvPr>
            <p:ph type="body" idx="5"/>
          </p:nvPr>
        </p:nvSpPr>
        <p:spPr>
          <a:xfrm>
            <a:off x="4745831" y="5236700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0" name="Google Shape;710;gaa1a25c2e8_4_323"/>
          <p:cNvSpPr txBox="1">
            <a:spLocks noGrp="1"/>
          </p:cNvSpPr>
          <p:nvPr>
            <p:ph type="body" idx="6"/>
          </p:nvPr>
        </p:nvSpPr>
        <p:spPr>
          <a:xfrm>
            <a:off x="7878762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1" name="Google Shape;711;gaa1a25c2e8_4_323"/>
          <p:cNvSpPr>
            <a:spLocks noGrp="1"/>
          </p:cNvSpPr>
          <p:nvPr>
            <p:ph type="pic" idx="7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aa1a25c2e8_4_3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gaa1a25c2e8_4_3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5" name="Google Shape;715;gaa1a25c2e8_4_335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gaa1a25c2e8_4_335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7" name="Google Shape;717;gaa1a25c2e8_4_33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aa1a25c2e8_4_3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Gill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gaa1a25c2e8_4_3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21" name="Google Shape;721;gaa1a25c2e8_4_34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gaa1a25c2e8_4_34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gaa1a25c2e8_4_34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 type="twoObj">
  <p:cSld name="TWO_OBJECTS"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aa1a25c2e8_4_34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726" name="Google Shape;726;gaa1a25c2e8_4_3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7" name="Google Shape;727;gaa1a25c2e8_4_3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8" name="Google Shape;728;gaa1a25c2e8_4_3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9" name="Google Shape;729;gaa1a25c2e8_4_34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gaa1a25c2e8_4_34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aa1a25c2e8_4_3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gaa1a25c2e8_4_3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34" name="Google Shape;734;gaa1a25c2e8_4_3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5" name="Google Shape;735;gaa1a25c2e8_4_3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36" name="Google Shape;736;gaa1a25c2e8_4_3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7" name="Google Shape;737;gaa1a25c2e8_4_35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gaa1a25c2e8_4_35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gaa1a25c2e8_4_35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6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6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6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aa1a25c2e8_4_36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2" name="Google Shape;742;gaa1a25c2e8_4_36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3" name="Google Shape;743;gaa1a25c2e8_4_36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aa1a25c2e8_4_36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6" name="Google Shape;746;gaa1a25c2e8_4_36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gaa1a25c2e8_4_36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8" name="Google Shape;748;gaa1a25c2e8_4_36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gaa1a25c2e8_4_36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gaa1a25c2e8_4_36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aa1a25c2e8_4_4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0" name="Google Shape;760;gaa1a25c2e8_4_42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1" name="Google Shape;761;gaa1a25c2e8_4_42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gaa1a25c2e8_4_42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 com imagens">
  <p:cSld name="Comparação com imagens"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aa1a25c2e8_4_427"/>
          <p:cNvSpPr>
            <a:spLocks noGrp="1"/>
          </p:cNvSpPr>
          <p:nvPr>
            <p:ph type="pic" idx="2"/>
          </p:nvPr>
        </p:nvSpPr>
        <p:spPr>
          <a:xfrm>
            <a:off x="0" y="3115389"/>
            <a:ext cx="12188825" cy="374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gaa1a25c2e8_4_427"/>
          <p:cNvSpPr/>
          <p:nvPr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6" name="Google Shape;766;gaa1a25c2e8_4_42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gaa1a25c2e8_4_427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68" name="Google Shape;768;gaa1a25c2e8_4_427"/>
          <p:cNvSpPr txBox="1">
            <a:spLocks noGrp="1"/>
          </p:cNvSpPr>
          <p:nvPr>
            <p:ph type="body" idx="3"/>
          </p:nvPr>
        </p:nvSpPr>
        <p:spPr>
          <a:xfrm>
            <a:off x="839788" y="3434047"/>
            <a:ext cx="5157787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9" name="Google Shape;769;gaa1a25c2e8_4_427"/>
          <p:cNvSpPr txBox="1">
            <a:spLocks noGrp="1"/>
          </p:cNvSpPr>
          <p:nvPr>
            <p:ph type="body" idx="4"/>
          </p:nvPr>
        </p:nvSpPr>
        <p:spPr>
          <a:xfrm>
            <a:off x="6172200" y="19859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70" name="Google Shape;770;gaa1a25c2e8_4_427"/>
          <p:cNvSpPr txBox="1">
            <a:spLocks noGrp="1"/>
          </p:cNvSpPr>
          <p:nvPr>
            <p:ph type="body" idx="5"/>
          </p:nvPr>
        </p:nvSpPr>
        <p:spPr>
          <a:xfrm>
            <a:off x="6172200" y="3434047"/>
            <a:ext cx="5183188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1" name="Google Shape;771;gaa1a25c2e8_4_42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gaa1a25c2e8_4_42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3" name="Google Shape;773;gaa1a25c2e8_4_42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s Conteúdos">
  <p:cSld name="Seis Conteúdos"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aa1a25c2e8_4_438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gaa1a25c2e8_4_438"/>
          <p:cNvSpPr txBox="1">
            <a:spLocks noGrp="1"/>
          </p:cNvSpPr>
          <p:nvPr>
            <p:ph type="body" idx="1"/>
          </p:nvPr>
        </p:nvSpPr>
        <p:spPr>
          <a:xfrm>
            <a:off x="8530301" y="1690689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7" name="Google Shape;777;gaa1a25c2e8_4_438"/>
          <p:cNvSpPr txBox="1">
            <a:spLocks noGrp="1"/>
          </p:cNvSpPr>
          <p:nvPr>
            <p:ph type="body" idx="3"/>
          </p:nvPr>
        </p:nvSpPr>
        <p:spPr>
          <a:xfrm>
            <a:off x="4888689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8" name="Google Shape;778;gaa1a25c2e8_4_43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779" name="Google Shape;779;gaa1a25c2e8_4_4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0" name="Google Shape;780;gaa1a25c2e8_4_438"/>
          <p:cNvSpPr txBox="1">
            <a:spLocks noGrp="1"/>
          </p:cNvSpPr>
          <p:nvPr>
            <p:ph type="body" idx="4"/>
          </p:nvPr>
        </p:nvSpPr>
        <p:spPr>
          <a:xfrm>
            <a:off x="1337076" y="170282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1" name="Google Shape;781;gaa1a25c2e8_4_438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2" name="Google Shape;782;gaa1a25c2e8_4_438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3" name="Google Shape;783;gaa1a25c2e8_4_438"/>
          <p:cNvSpPr txBox="1">
            <a:spLocks noGrp="1"/>
          </p:cNvSpPr>
          <p:nvPr>
            <p:ph type="body" idx="5"/>
          </p:nvPr>
        </p:nvSpPr>
        <p:spPr>
          <a:xfrm>
            <a:off x="8530301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4" name="Google Shape;784;gaa1a25c2e8_4_438"/>
          <p:cNvSpPr txBox="1">
            <a:spLocks noGrp="1"/>
          </p:cNvSpPr>
          <p:nvPr>
            <p:ph type="body" idx="6"/>
          </p:nvPr>
        </p:nvSpPr>
        <p:spPr>
          <a:xfrm>
            <a:off x="4888689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5" name="Google Shape;785;gaa1a25c2e8_4_438"/>
          <p:cNvSpPr txBox="1">
            <a:spLocks noGrp="1"/>
          </p:cNvSpPr>
          <p:nvPr>
            <p:ph type="body" idx="7"/>
          </p:nvPr>
        </p:nvSpPr>
        <p:spPr>
          <a:xfrm>
            <a:off x="1337076" y="3849456"/>
            <a:ext cx="3148965" cy="192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6" name="Google Shape;786;gaa1a25c2e8_4_438"/>
          <p:cNvSpPr>
            <a:spLocks noGrp="1"/>
          </p:cNvSpPr>
          <p:nvPr>
            <p:ph type="pic" idx="8"/>
          </p:nvPr>
        </p:nvSpPr>
        <p:spPr>
          <a:xfrm>
            <a:off x="947634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7" name="Google Shape;787;gaa1a25c2e8_4_438"/>
          <p:cNvSpPr>
            <a:spLocks noGrp="1"/>
          </p:cNvSpPr>
          <p:nvPr>
            <p:ph type="pic" idx="9"/>
          </p:nvPr>
        </p:nvSpPr>
        <p:spPr>
          <a:xfrm>
            <a:off x="4499246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8" name="Google Shape;788;gaa1a25c2e8_4_438"/>
          <p:cNvSpPr>
            <a:spLocks noGrp="1"/>
          </p:cNvSpPr>
          <p:nvPr>
            <p:ph type="pic" idx="13"/>
          </p:nvPr>
        </p:nvSpPr>
        <p:spPr>
          <a:xfrm>
            <a:off x="8126282" y="1679576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9" name="Google Shape;789;gaa1a25c2e8_4_438"/>
          <p:cNvSpPr>
            <a:spLocks noGrp="1"/>
          </p:cNvSpPr>
          <p:nvPr>
            <p:ph type="pic" idx="14"/>
          </p:nvPr>
        </p:nvSpPr>
        <p:spPr>
          <a:xfrm>
            <a:off x="947634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gaa1a25c2e8_4_438"/>
          <p:cNvSpPr>
            <a:spLocks noGrp="1"/>
          </p:cNvSpPr>
          <p:nvPr>
            <p:ph type="pic" idx="15"/>
          </p:nvPr>
        </p:nvSpPr>
        <p:spPr>
          <a:xfrm>
            <a:off x="4499246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gaa1a25c2e8_4_438"/>
          <p:cNvSpPr>
            <a:spLocks noGrp="1"/>
          </p:cNvSpPr>
          <p:nvPr>
            <p:ph type="pic" idx="16"/>
          </p:nvPr>
        </p:nvSpPr>
        <p:spPr>
          <a:xfrm>
            <a:off x="8126282" y="3792079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aa1a25c2e8_4_456"/>
          <p:cNvSpPr txBox="1"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ill Sans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4" name="Google Shape;794;gaa1a25c2e8_4_456"/>
          <p:cNvSpPr txBox="1"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prstGeom prst="rect">
            <a:avLst/>
          </a:prstGeom>
          <a:solidFill>
            <a:schemeClr val="accent2">
              <a:alpha val="8823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None/>
              <a:defRPr sz="25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95" name="Google Shape;795;gaa1a25c2e8_4_456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gaa1a25c2e8_4_456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7" name="Google Shape;797;gaa1a25c2e8_4_45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_2">
  <p:cSld name="Imagem com Legenda_2"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aa1a25c2e8_4_462"/>
          <p:cNvSpPr/>
          <p:nvPr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 extrusionOk="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gaa1a25c2e8_4_462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gaa1a25c2e8_4_462"/>
          <p:cNvSpPr txBox="1"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2" name="Google Shape;802;gaa1a25c2e8_4_462"/>
          <p:cNvSpPr txBox="1">
            <a:spLocks noGrp="1"/>
          </p:cNvSpPr>
          <p:nvPr>
            <p:ph type="body" idx="1"/>
          </p:nvPr>
        </p:nvSpPr>
        <p:spPr>
          <a:xfrm>
            <a:off x="7294251" y="119269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03" name="Google Shape;803;gaa1a25c2e8_4_46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4" name="Google Shape;804;gaa1a25c2e8_4_46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5" name="Google Shape;805;gaa1a25c2e8_4_46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806" name="Google Shape;806;gaa1a25c2e8_4_462"/>
          <p:cNvSpPr/>
          <p:nvPr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 extrusionOk="0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gaa1a25c2e8_4_462"/>
          <p:cNvSpPr>
            <a:spLocks noGrp="1"/>
          </p:cNvSpPr>
          <p:nvPr>
            <p:ph type="pic" idx="2"/>
          </p:nvPr>
        </p:nvSpPr>
        <p:spPr>
          <a:xfrm>
            <a:off x="0" y="2781223"/>
            <a:ext cx="6040800" cy="273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8" name="Google Shape;808;gaa1a25c2e8_4_462"/>
          <p:cNvSpPr>
            <a:spLocks noGrp="1"/>
          </p:cNvSpPr>
          <p:nvPr>
            <p:ph type="pic" idx="3"/>
          </p:nvPr>
        </p:nvSpPr>
        <p:spPr>
          <a:xfrm>
            <a:off x="6586106" y="1188012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9" name="Google Shape;809;gaa1a25c2e8_4_462"/>
          <p:cNvSpPr>
            <a:spLocks noGrp="1"/>
          </p:cNvSpPr>
          <p:nvPr>
            <p:ph type="pic" idx="4"/>
          </p:nvPr>
        </p:nvSpPr>
        <p:spPr>
          <a:xfrm>
            <a:off x="6586106" y="2878015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gaa1a25c2e8_4_462"/>
          <p:cNvSpPr txBox="1">
            <a:spLocks noGrp="1"/>
          </p:cNvSpPr>
          <p:nvPr>
            <p:ph type="body" idx="5"/>
          </p:nvPr>
        </p:nvSpPr>
        <p:spPr>
          <a:xfrm>
            <a:off x="7294250" y="2880357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1" name="Google Shape;811;gaa1a25c2e8_4_462"/>
          <p:cNvSpPr>
            <a:spLocks noGrp="1"/>
          </p:cNvSpPr>
          <p:nvPr>
            <p:ph type="pic" idx="6"/>
          </p:nvPr>
        </p:nvSpPr>
        <p:spPr>
          <a:xfrm>
            <a:off x="6586106" y="4568018"/>
            <a:ext cx="376237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400"/>
              <a:buFont typeface="Arial"/>
              <a:buNone/>
              <a:defRPr sz="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2" name="Google Shape;812;gaa1a25c2e8_4_462"/>
          <p:cNvSpPr txBox="1">
            <a:spLocks noGrp="1"/>
          </p:cNvSpPr>
          <p:nvPr>
            <p:ph type="body" idx="7"/>
          </p:nvPr>
        </p:nvSpPr>
        <p:spPr>
          <a:xfrm>
            <a:off x="7294250" y="4568018"/>
            <a:ext cx="4057961" cy="143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600"/>
              <a:buNone/>
              <a:defRPr sz="1600">
                <a:solidFill>
                  <a:srgbClr val="C0DFE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ês Conteúdos">
  <p:cSld name="Três Conteúdos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aa1a25c2e8_4_47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815" name="Google Shape;815;gaa1a25c2e8_4_47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6" name="Google Shape;816;gaa1a25c2e8_4_47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gaa1a25c2e8_4_47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gaa1a25c2e8_4_477"/>
          <p:cNvSpPr>
            <a:spLocks noGrp="1"/>
          </p:cNvSpPr>
          <p:nvPr>
            <p:ph type="pic" idx="2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gaa1a25c2e8_4_477"/>
          <p:cNvSpPr>
            <a:spLocks noGrp="1"/>
          </p:cNvSpPr>
          <p:nvPr>
            <p:ph type="pic" idx="3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gaa1a25c2e8_4_477"/>
          <p:cNvSpPr>
            <a:spLocks noGrp="1"/>
          </p:cNvSpPr>
          <p:nvPr>
            <p:ph type="pic" idx="4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gaa1a25c2e8_4_477"/>
          <p:cNvSpPr txBox="1">
            <a:spLocks noGrp="1"/>
          </p:cNvSpPr>
          <p:nvPr>
            <p:ph type="body" idx="1"/>
          </p:nvPr>
        </p:nvSpPr>
        <p:spPr>
          <a:xfrm>
            <a:off x="1612900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2" name="Google Shape;822;gaa1a25c2e8_4_477"/>
          <p:cNvSpPr txBox="1">
            <a:spLocks noGrp="1"/>
          </p:cNvSpPr>
          <p:nvPr>
            <p:ph type="body" idx="5"/>
          </p:nvPr>
        </p:nvSpPr>
        <p:spPr>
          <a:xfrm>
            <a:off x="4745831" y="5236700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3" name="Google Shape;823;gaa1a25c2e8_4_477"/>
          <p:cNvSpPr txBox="1">
            <a:spLocks noGrp="1"/>
          </p:cNvSpPr>
          <p:nvPr>
            <p:ph type="body" idx="6"/>
          </p:nvPr>
        </p:nvSpPr>
        <p:spPr>
          <a:xfrm>
            <a:off x="7878762" y="5033963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  <a:defRPr sz="2000">
                <a:solidFill>
                  <a:srgbClr val="F2F2F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4" name="Google Shape;824;gaa1a25c2e8_4_477"/>
          <p:cNvSpPr>
            <a:spLocks noGrp="1"/>
          </p:cNvSpPr>
          <p:nvPr>
            <p:ph type="pic" idx="7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aa1a25c2e8_4_48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7" name="Google Shape;827;gaa1a25c2e8_4_48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8" name="Google Shape;828;gaa1a25c2e8_4_48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9" name="Google Shape;829;gaa1a25c2e8_4_48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0" name="Google Shape;830;gaa1a25c2e8_4_48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aa1a25c2e8_4_49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Gill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gaa1a25c2e8_4_49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34" name="Google Shape;834;gaa1a25c2e8_4_495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5" name="Google Shape;835;gaa1a25c2e8_4_495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6" name="Google Shape;836;gaa1a25c2e8_4_49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Gill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6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6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6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aa1a25c2e8_4_50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9" name="Google Shape;839;gaa1a25c2e8_4_50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40" name="Google Shape;840;gaa1a25c2e8_4_50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1" name="Google Shape;841;gaa1a25c2e8_4_50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42" name="Google Shape;842;gaa1a25c2e8_4_50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3" name="Google Shape;843;gaa1a25c2e8_4_50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gaa1a25c2e8_4_50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gaa1a25c2e8_4_50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aa1a25c2e8_4_51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8" name="Google Shape;848;gaa1a25c2e8_4_51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9" name="Google Shape;849;gaa1a25c2e8_4_51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aa1a25c2e8_4_5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2" name="Google Shape;852;gaa1a25c2e8_4_5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53" name="Google Shape;853;gaa1a25c2e8_4_5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4" name="Google Shape;854;gaa1a25c2e8_4_514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gaa1a25c2e8_4_514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6" name="Google Shape;856;gaa1a25c2e8_4_51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aa1a25c2e8_4_5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gaa1a25c2e8_4_5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0" name="Google Shape;860;gaa1a25c2e8_4_5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61" name="Google Shape;861;gaa1a25c2e8_4_52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gaa1a25c2e8_4_52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gaa1a25c2e8_4_52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 Horizontais">
  <p:cSld name="Dois Conteúdos Horizontais"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b30361bc08_1_9"/>
          <p:cNvSpPr/>
          <p:nvPr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 extrusionOk="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gb30361bc08_1_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867" name="Google Shape;867;gb30361bc08_1_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8" name="Google Shape;868;gb30361bc08_1_9"/>
          <p:cNvSpPr txBox="1">
            <a:spLocks noGrp="1"/>
          </p:cNvSpPr>
          <p:nvPr>
            <p:ph type="body" idx="1"/>
          </p:nvPr>
        </p:nvSpPr>
        <p:spPr>
          <a:xfrm>
            <a:off x="838200" y="4133087"/>
            <a:ext cx="10431900" cy="20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9" name="Google Shape;869;gb30361bc08_1_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gb30361bc08_1_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1" name="Google Shape;871;gb30361bc08_1_9"/>
          <p:cNvSpPr txBox="1">
            <a:spLocks noGrp="1"/>
          </p:cNvSpPr>
          <p:nvPr>
            <p:ph type="body" idx="2"/>
          </p:nvPr>
        </p:nvSpPr>
        <p:spPr>
          <a:xfrm>
            <a:off x="844296" y="1788579"/>
            <a:ext cx="10425600" cy="19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1pPr>
            <a:lvl2pPr marL="91440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marL="137160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4pPr>
            <a:lvl5pPr marL="228600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 type="twoObj">
  <p:cSld name="TWO_OBJECT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b30361bc08_1_1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874" name="Google Shape;874;gb30361bc08_1_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gb30361bc08_1_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6" name="Google Shape;876;gb30361bc08_1_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7" name="Google Shape;877;gb30361bc08_1_1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8" name="Google Shape;878;gb30361bc08_1_1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b2fff03fa2_1_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8" name="Google Shape;888;gb2fff03fa2_1_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9" name="Google Shape;889;gb2fff03fa2_1_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0" name="Google Shape;890;gb2fff03fa2_1_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 com imagens">
  <p:cSld name="Comparação com imagens"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b2fff03fa2_1_12"/>
          <p:cNvSpPr>
            <a:spLocks noGrp="1"/>
          </p:cNvSpPr>
          <p:nvPr>
            <p:ph type="pic" idx="2"/>
          </p:nvPr>
        </p:nvSpPr>
        <p:spPr>
          <a:xfrm>
            <a:off x="0" y="3115389"/>
            <a:ext cx="12188825" cy="374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3" name="Google Shape;893;gb2fff03fa2_1_12"/>
          <p:cNvSpPr/>
          <p:nvPr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Google Shape;894;gb2fff03fa2_1_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5" name="Google Shape;895;gb2fff03fa2_1_12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96" name="Google Shape;896;gb2fff03fa2_1_12"/>
          <p:cNvSpPr txBox="1">
            <a:spLocks noGrp="1"/>
          </p:cNvSpPr>
          <p:nvPr>
            <p:ph type="body" idx="3"/>
          </p:nvPr>
        </p:nvSpPr>
        <p:spPr>
          <a:xfrm>
            <a:off x="839788" y="3434047"/>
            <a:ext cx="5157787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7" name="Google Shape;897;gb2fff03fa2_1_12"/>
          <p:cNvSpPr txBox="1">
            <a:spLocks noGrp="1"/>
          </p:cNvSpPr>
          <p:nvPr>
            <p:ph type="body" idx="4"/>
          </p:nvPr>
        </p:nvSpPr>
        <p:spPr>
          <a:xfrm>
            <a:off x="6172200" y="19859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98" name="Google Shape;898;gb2fff03fa2_1_12"/>
          <p:cNvSpPr txBox="1">
            <a:spLocks noGrp="1"/>
          </p:cNvSpPr>
          <p:nvPr>
            <p:ph type="body" idx="5"/>
          </p:nvPr>
        </p:nvSpPr>
        <p:spPr>
          <a:xfrm>
            <a:off x="6172200" y="3434047"/>
            <a:ext cx="5183188" cy="2755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9" name="Google Shape;899;gb2fff03fa2_1_12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gb2fff03fa2_1_12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1" name="Google Shape;901;gb2fff03fa2_1_1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b2fff03fa2_1_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4" name="Google Shape;904;gb2fff03fa2_1_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gb2fff03fa2_1_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06" name="Google Shape;906;gb2fff03fa2_1_23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gb2fff03fa2_1_23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8" name="Google Shape;908;gb2fff03fa2_1_2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b2fff03fa2_1_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gb2fff03fa2_1_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12" name="Google Shape;912;gb2fff03fa2_1_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3" name="Google Shape;913;gb2fff03fa2_1_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14" name="Google Shape;914;gb2fff03fa2_1_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5" name="Google Shape;915;gb2fff03fa2_1_3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gb2fff03fa2_1_3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7" name="Google Shape;917;gb2fff03fa2_1_3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13" Type="http://schemas.openxmlformats.org/officeDocument/2006/relationships/slideLayout" Target="../slideLayouts/slideLayout94.xml"/><Relationship Id="rId3" Type="http://schemas.openxmlformats.org/officeDocument/2006/relationships/slideLayout" Target="../slideLayouts/slideLayout84.xml"/><Relationship Id="rId7" Type="http://schemas.openxmlformats.org/officeDocument/2006/relationships/slideLayout" Target="../slideLayouts/slideLayout88.xml"/><Relationship Id="rId12" Type="http://schemas.openxmlformats.org/officeDocument/2006/relationships/slideLayout" Target="../slideLayouts/slideLayout93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5" Type="http://schemas.openxmlformats.org/officeDocument/2006/relationships/slideLayout" Target="../slideLayouts/slideLayout86.xml"/><Relationship Id="rId15" Type="http://schemas.openxmlformats.org/officeDocument/2006/relationships/theme" Target="../theme/theme7.xml"/><Relationship Id="rId10" Type="http://schemas.openxmlformats.org/officeDocument/2006/relationships/slideLayout" Target="../slideLayouts/slideLayout91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Relationship Id="rId14" Type="http://schemas.openxmlformats.org/officeDocument/2006/relationships/slideLayout" Target="../slideLayouts/slideLayout9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8.xml"/><Relationship Id="rId3" Type="http://schemas.openxmlformats.org/officeDocument/2006/relationships/slideLayout" Target="../slideLayouts/slideLayout98.xml"/><Relationship Id="rId7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7.xml"/><Relationship Id="rId2" Type="http://schemas.openxmlformats.org/officeDocument/2006/relationships/slideLayout" Target="../slideLayouts/slideLayout97.xml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6.xml"/><Relationship Id="rId5" Type="http://schemas.openxmlformats.org/officeDocument/2006/relationships/slideLayout" Target="../slideLayouts/slideLayout100.xml"/><Relationship Id="rId15" Type="http://schemas.openxmlformats.org/officeDocument/2006/relationships/theme" Target="../theme/theme8.xml"/><Relationship Id="rId10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3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3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37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" name="Google Shape;140;p39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Google Shape;141;p39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39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3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" name="Google Shape;267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Google Shape;268;p47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47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4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5" name="Google Shape;395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5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5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50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5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aa1a25c2e8_4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3" name="Google Shape;523;gaa1a25c2e8_4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4" name="Google Shape;524;gaa1a25c2e8_4_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gaa1a25c2e8_4_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gaa1a25c2e8_4_0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gaa1a25c2e8_4_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aa1a25c2e8_4_2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gaa1a25c2e8_4_2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1" name="Google Shape;641;gaa1a25c2e8_4_261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2" name="Google Shape;642;gaa1a25c2e8_4_261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3" name="Google Shape;643;gaa1a25c2e8_4_261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gaa1a25c2e8_4_26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aa1a25c2e8_4_4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gaa1a25c2e8_4_4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gaa1a25c2e8_4_415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gaa1a25c2e8_4_415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gaa1a25c2e8_4_415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gaa1a25c2e8_4_41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b2fff03fa2_1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  <a:defRPr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gb2fff03fa2_1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gb2fff03fa2_1_0"/>
          <p:cNvSpPr txBox="1">
            <a:spLocks noGrp="1"/>
          </p:cNvSpPr>
          <p:nvPr>
            <p:ph type="dt" idx="10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gb2fff03fa2_1_0"/>
          <p:cNvSpPr txBox="1">
            <a:spLocks noGrp="1"/>
          </p:cNvSpPr>
          <p:nvPr>
            <p:ph type="ftr" idx="11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4" name="Google Shape;884;gb2fff03fa2_1_0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gb2fff03fa2_1_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slide" Target="slide23.xml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png"/><Relationship Id="rId5" Type="http://schemas.openxmlformats.org/officeDocument/2006/relationships/slide" Target="slide25.xml"/><Relationship Id="rId4" Type="http://schemas.openxmlformats.org/officeDocument/2006/relationships/slide" Target="slide24.xml"/><Relationship Id="rId9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9.xml"/><Relationship Id="rId4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2" name="Google Shape;101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27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3" name="Google Shape;1013;p1" descr="Pessoas com documentos"/>
          <p:cNvSpPr/>
          <p:nvPr/>
        </p:nvSpPr>
        <p:spPr>
          <a:xfrm>
            <a:off x="-10" y="1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5777">
              <a:alpha val="48627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4" name="Google Shape;1014;p1"/>
          <p:cNvPicPr preferRelativeResize="0"/>
          <p:nvPr/>
        </p:nvPicPr>
        <p:blipFill rotWithShape="1">
          <a:blip r:embed="rId4">
            <a:alphaModFix/>
          </a:blip>
          <a:srcRect t="7118" b="6203"/>
          <a:stretch/>
        </p:blipFill>
        <p:spPr>
          <a:xfrm>
            <a:off x="3076129" y="2169278"/>
            <a:ext cx="6037199" cy="2302014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</p:pic>
      <p:sp>
        <p:nvSpPr>
          <p:cNvPr id="1015" name="Google Shape;1015;p1"/>
          <p:cNvSpPr/>
          <p:nvPr/>
        </p:nvSpPr>
        <p:spPr>
          <a:xfrm>
            <a:off x="3878738" y="4471292"/>
            <a:ext cx="4431979" cy="530250"/>
          </a:xfrm>
          <a:prstGeom prst="rect">
            <a:avLst/>
          </a:prstGeom>
          <a:solidFill>
            <a:srgbClr val="1A75C0">
              <a:alpha val="87843"/>
            </a:srgbClr>
          </a:solidFill>
          <a:ln>
            <a:noFill/>
          </a:ln>
          <a:effectLst>
            <a:outerShdw blurRad="304800" dist="127000" dir="5400000" sx="98000" sy="98000" algn="ctr" rotWithShape="0">
              <a:schemeClr val="accent3">
                <a:alpha val="4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ANÁLISE ESTRATÉGICA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1"/>
          <p:cNvSpPr txBox="1"/>
          <p:nvPr/>
        </p:nvSpPr>
        <p:spPr>
          <a:xfrm>
            <a:off x="7" y="5322408"/>
            <a:ext cx="2832900" cy="15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u="sng">
                <a:solidFill>
                  <a:schemeClr val="lt1"/>
                </a:solidFill>
              </a:rPr>
              <a:t>Trabalho realizado por:</a:t>
            </a:r>
            <a:endParaRPr u="sng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lt1"/>
                </a:solidFill>
              </a:rPr>
              <a:t>Beatriz Maia</a:t>
            </a:r>
            <a:endParaRPr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lt1"/>
                </a:solidFill>
              </a:rPr>
              <a:t>Beatriz Pinto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>
                <a:solidFill>
                  <a:schemeClr val="lt1"/>
                </a:solidFill>
              </a:rPr>
              <a:t>Daniel Cardoso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>
                <a:solidFill>
                  <a:schemeClr val="lt1"/>
                </a:solidFill>
              </a:rPr>
              <a:t>Eduardo Correia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>
                <a:solidFill>
                  <a:schemeClr val="lt1"/>
                </a:solidFill>
              </a:rPr>
              <a:t>Luis Roque</a:t>
            </a:r>
            <a:endParaRPr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17" name="Google Shape;1017;p1"/>
          <p:cNvSpPr txBox="1"/>
          <p:nvPr/>
        </p:nvSpPr>
        <p:spPr>
          <a:xfrm>
            <a:off x="9404275" y="6474500"/>
            <a:ext cx="3000000" cy="6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TURMA: P1 Prof. Ricardo Ferraz</a:t>
            </a:r>
            <a:endParaRPr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12" descr="Duas pessoas a rever artigos em conjunto"/>
          <p:cNvPicPr preferRelativeResize="0"/>
          <p:nvPr/>
        </p:nvPicPr>
        <p:blipFill rotWithShape="1">
          <a:blip r:embed="rId3">
            <a:alphaModFix/>
          </a:blip>
          <a:srcRect t="13901" b="13901"/>
          <a:stretch/>
        </p:blipFill>
        <p:spPr>
          <a:xfrm>
            <a:off x="20" y="3115389"/>
            <a:ext cx="12188805" cy="3742611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12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rPr>
              <a:t>MEIO ENVOLVENTE TRANSACIONAL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4" name="Google Shape;1114;p1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800"/>
              <a:buNone/>
            </a:pPr>
            <a:fld id="{00000000-1234-1234-1234-123412341234}" type="slidenum">
              <a:rPr lang="pt-BR"/>
              <a:t>10</a:t>
            </a:fld>
            <a:endParaRPr/>
          </a:p>
        </p:txBody>
      </p:sp>
      <p:sp>
        <p:nvSpPr>
          <p:cNvPr id="1115" name="Google Shape;1115;p12"/>
          <p:cNvSpPr txBox="1"/>
          <p:nvPr/>
        </p:nvSpPr>
        <p:spPr>
          <a:xfrm>
            <a:off x="1018625" y="1997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CLIENTES, FORNECEDORES, CONCORRENTES, COMUNIDADE EM GERAL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6" name="Google Shape;1116;p12"/>
          <p:cNvPicPr preferRelativeResize="0"/>
          <p:nvPr/>
        </p:nvPicPr>
        <p:blipFill rotWithShape="1">
          <a:blip r:embed="rId4">
            <a:alphaModFix/>
          </a:blip>
          <a:srcRect t="24077" r="26" b="7882"/>
          <a:stretch/>
        </p:blipFill>
        <p:spPr>
          <a:xfrm>
            <a:off x="0" y="3115389"/>
            <a:ext cx="12188805" cy="3742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13"/>
          <p:cNvSpPr/>
          <p:nvPr/>
        </p:nvSpPr>
        <p:spPr>
          <a:xfrm>
            <a:off x="5286703" y="-1"/>
            <a:ext cx="6905297" cy="6858001"/>
          </a:xfrm>
          <a:prstGeom prst="rect">
            <a:avLst/>
          </a:prstGeom>
          <a:solidFill>
            <a:srgbClr val="021D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3" name="Google Shape;1123;p13"/>
          <p:cNvSpPr/>
          <p:nvPr/>
        </p:nvSpPr>
        <p:spPr>
          <a:xfrm>
            <a:off x="5419569" y="-1"/>
            <a:ext cx="6772431" cy="6731875"/>
          </a:xfrm>
          <a:prstGeom prst="rect">
            <a:avLst/>
          </a:prstGeom>
          <a:solidFill>
            <a:srgbClr val="A1D0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4" name="Google Shape;1124;p13"/>
          <p:cNvSpPr txBox="1">
            <a:spLocks noGrp="1"/>
          </p:cNvSpPr>
          <p:nvPr>
            <p:ph type="title"/>
          </p:nvPr>
        </p:nvSpPr>
        <p:spPr>
          <a:xfrm>
            <a:off x="799444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1D5A"/>
              </a:buClr>
              <a:buSzPts val="3200"/>
              <a:buFont typeface="Gill Sans"/>
              <a:buNone/>
            </a:pPr>
            <a:r>
              <a:rPr lang="pt-BR">
                <a:solidFill>
                  <a:srgbClr val="021D5A"/>
                </a:solidFill>
              </a:rPr>
              <a:t>CLIENTES</a:t>
            </a:r>
            <a:endParaRPr/>
          </a:p>
        </p:txBody>
      </p:sp>
      <p:sp>
        <p:nvSpPr>
          <p:cNvPr id="1125" name="Google Shape;1125;p13"/>
          <p:cNvSpPr txBox="1">
            <a:spLocks noGrp="1"/>
          </p:cNvSpPr>
          <p:nvPr>
            <p:ph type="body" idx="1"/>
          </p:nvPr>
        </p:nvSpPr>
        <p:spPr>
          <a:xfrm>
            <a:off x="6773787" y="270177"/>
            <a:ext cx="4953157" cy="2952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65"/>
              <a:buNone/>
            </a:pPr>
            <a:r>
              <a:rPr lang="pt-BR" sz="1800" b="1">
                <a:solidFill>
                  <a:srgbClr val="00505C"/>
                </a:solidFill>
                <a:latin typeface="Gill Sans"/>
                <a:ea typeface="Gill Sans"/>
                <a:cs typeface="Gill Sans"/>
                <a:sym typeface="Gill Sans"/>
              </a:rPr>
              <a:t>QUEM SÃO OS CLIENTES?</a:t>
            </a:r>
            <a:endParaRPr sz="1800" i="1">
              <a:solidFill>
                <a:srgbClr val="00505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417194" lvl="0" indent="0" algn="just" rtl="0">
              <a:lnSpc>
                <a:spcPct val="971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72"/>
              <a:buNone/>
            </a:pPr>
            <a:r>
              <a:rPr lang="pt-BR" sz="1400" i="1">
                <a:solidFill>
                  <a:schemeClr val="lt1"/>
                </a:solidFill>
              </a:rPr>
              <a:t>Existem dois tipos de clientes: o cidadão e as empresas. </a:t>
            </a:r>
            <a:endParaRPr sz="1500"/>
          </a:p>
          <a:p>
            <a:pPr marL="0" marR="417194" lvl="0" indent="0" algn="just" rtl="0">
              <a:lnSpc>
                <a:spcPct val="971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72"/>
              <a:buNone/>
            </a:pPr>
            <a:r>
              <a:rPr lang="pt-BR" sz="1400" i="1">
                <a:solidFill>
                  <a:schemeClr val="lt1"/>
                </a:solidFill>
              </a:rPr>
              <a:t>A empresa tem clientes de todas as idades, não existindo uma faixa etária em específico.</a:t>
            </a:r>
            <a:endParaRPr sz="1500"/>
          </a:p>
          <a:p>
            <a:pPr marL="0" marR="417194" lvl="0" indent="0" algn="just" rtl="0">
              <a:lnSpc>
                <a:spcPct val="971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72"/>
              <a:buNone/>
            </a:pPr>
            <a:r>
              <a:rPr lang="pt-BR" sz="1400">
                <a:solidFill>
                  <a:schemeClr val="lt1"/>
                </a:solidFill>
              </a:rPr>
              <a:t>As empresas dividem-se em estatais (Institutos Politécnicos, câmara municipal de Anadia e Coimbra e AIRC) e empresas não estatais (Lusovini, Fecocivil e Motofil).</a:t>
            </a:r>
            <a:endParaRPr sz="1400">
              <a:solidFill>
                <a:schemeClr val="lt1"/>
              </a:solidFill>
            </a:endParaRPr>
          </a:p>
          <a:p>
            <a:pPr marL="0" marR="417194" lvl="0" indent="0" algn="just" rtl="0">
              <a:lnSpc>
                <a:spcPct val="971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572"/>
              <a:buNone/>
            </a:pPr>
            <a:endParaRPr sz="1572" i="1">
              <a:solidFill>
                <a:schemeClr val="lt1"/>
              </a:solidFill>
            </a:endParaRPr>
          </a:p>
          <a:p>
            <a:pPr marL="0" marR="417194" lvl="0" indent="0" algn="l" rtl="0">
              <a:lnSpc>
                <a:spcPct val="971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572"/>
              <a:buNone/>
            </a:pPr>
            <a:endParaRPr sz="1572" i="1">
              <a:solidFill>
                <a:schemeClr val="lt1"/>
              </a:solidFill>
            </a:endParaRPr>
          </a:p>
        </p:txBody>
      </p:sp>
      <p:sp>
        <p:nvSpPr>
          <p:cNvPr id="1126" name="Google Shape;1126;p13" descr="Retângulo bege"/>
          <p:cNvSpPr/>
          <p:nvPr/>
        </p:nvSpPr>
        <p:spPr>
          <a:xfrm>
            <a:off x="886852" y="1679273"/>
            <a:ext cx="2128406" cy="45719"/>
          </a:xfrm>
          <a:custGeom>
            <a:avLst/>
            <a:gdLst/>
            <a:ahLst/>
            <a:cxnLst/>
            <a:rect l="l" t="t" r="r" b="b"/>
            <a:pathLst>
              <a:path w="2694304" h="120000" extrusionOk="0">
                <a:moveTo>
                  <a:pt x="0" y="0"/>
                </a:moveTo>
                <a:lnTo>
                  <a:pt x="2694127" y="0"/>
                </a:lnTo>
              </a:path>
            </a:pathLst>
          </a:custGeom>
          <a:noFill/>
          <a:ln w="548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7" name="Google Shape;112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657046"/>
            <a:ext cx="5916565" cy="295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8" name="Google Shape;1128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1924" y="2237263"/>
            <a:ext cx="469433" cy="469433"/>
          </a:xfrm>
          <a:prstGeom prst="rect">
            <a:avLst/>
          </a:prstGeom>
          <a:noFill/>
          <a:ln>
            <a:noFill/>
          </a:ln>
        </p:spPr>
      </p:pic>
      <p:sp>
        <p:nvSpPr>
          <p:cNvPr id="1129" name="Google Shape;1129;p13"/>
          <p:cNvSpPr txBox="1"/>
          <p:nvPr/>
        </p:nvSpPr>
        <p:spPr>
          <a:xfrm>
            <a:off x="6773787" y="2248217"/>
            <a:ext cx="5094600" cy="42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00505C"/>
                </a:solidFill>
                <a:latin typeface="Gill Sans"/>
                <a:ea typeface="Gill Sans"/>
                <a:cs typeface="Gill Sans"/>
                <a:sym typeface="Gill Sans"/>
              </a:rPr>
              <a:t>QUANDO E PORQUE É QUE PROCURAM?</a:t>
            </a:r>
            <a:endParaRPr sz="1800" i="1" u="none" strike="noStrike" cap="none">
              <a:solidFill>
                <a:srgbClr val="00505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417194" lvl="0" indent="0" algn="just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i="0" u="none" strike="noStrike" cap="none">
                <a:solidFill>
                  <a:schemeClr val="lt1"/>
                </a:solidFill>
              </a:rPr>
              <a:t>Para férias em família - Famílias/casais maioritariamente, procuram os serviços em ocasião de "férias", seja no inverno ou no verão, para poderem ir descansar e aproveitar o tempo com família e amigos</a:t>
            </a:r>
            <a:endParaRPr sz="1300"/>
          </a:p>
          <a:p>
            <a:pPr marL="0" marR="417194" lvl="0" indent="0" algn="just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i="0" u="none" strike="noStrike" cap="none">
                <a:solidFill>
                  <a:schemeClr val="lt1"/>
                </a:solidFill>
              </a:rPr>
              <a:t>Para excursões ou viagens de grupo – Onde participam maioritariamente idosos e pode não haver ocasião em </a:t>
            </a:r>
            <a:r>
              <a:rPr lang="pt-BR">
                <a:solidFill>
                  <a:schemeClr val="lt1"/>
                </a:solidFill>
              </a:rPr>
              <a:t>específico</a:t>
            </a:r>
            <a:r>
              <a:rPr lang="pt-BR" i="0" u="none" strike="noStrike" cap="none">
                <a:solidFill>
                  <a:schemeClr val="lt1"/>
                </a:solidFill>
              </a:rPr>
              <a:t>. Além disso existem viagens a nível académico, normalmente de âmbito desportivo.</a:t>
            </a:r>
            <a:endParaRPr sz="1300"/>
          </a:p>
          <a:p>
            <a:pPr marL="0" marR="417194" lvl="0" indent="0" algn="just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i="0" u="none" strike="noStrike" cap="none">
                <a:solidFill>
                  <a:schemeClr val="lt1"/>
                </a:solidFill>
              </a:rPr>
              <a:t>Para viagens de negócios- Muitas vezes associadas a novas oportunidades do cliente em expandir o negócio ou estabelecer parcerias. </a:t>
            </a:r>
            <a:endParaRPr i="0" u="none" strike="noStrike" cap="none">
              <a:solidFill>
                <a:schemeClr val="lt1"/>
              </a:solidFill>
            </a:endParaRPr>
          </a:p>
          <a:p>
            <a:pPr marL="0" marR="417194" lvl="0" indent="0" algn="just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700"/>
              <a:buFont typeface="Arial"/>
              <a:buNone/>
            </a:pPr>
            <a:endParaRPr sz="1700" b="0" i="1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0" name="Google Shape;1130;p13"/>
          <p:cNvSpPr txBox="1"/>
          <p:nvPr/>
        </p:nvSpPr>
        <p:spPr>
          <a:xfrm>
            <a:off x="6825765" y="5729050"/>
            <a:ext cx="48492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00505C"/>
                </a:solidFill>
                <a:latin typeface="Gill Sans"/>
                <a:ea typeface="Gill Sans"/>
                <a:cs typeface="Gill Sans"/>
                <a:sym typeface="Gill Sans"/>
              </a:rPr>
              <a:t>ONDE E COMO?</a:t>
            </a:r>
            <a:endParaRPr sz="1800" i="1" u="none" strike="noStrike" cap="none">
              <a:solidFill>
                <a:srgbClr val="00505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417194" lvl="0" indent="0" algn="just" rtl="0">
              <a:lnSpc>
                <a:spcPct val="1071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pt-BR" sz="1500" i="1" u="none" strike="noStrike" cap="none">
                <a:solidFill>
                  <a:schemeClr val="lt1"/>
                </a:solidFill>
              </a:rPr>
              <a:t>Loja física ou online através do site</a:t>
            </a:r>
            <a:endParaRPr sz="1500" i="0" u="none" strike="noStrike" cap="none">
              <a:solidFill>
                <a:srgbClr val="000000"/>
              </a:solidFill>
            </a:endParaRPr>
          </a:p>
        </p:txBody>
      </p:sp>
      <p:pic>
        <p:nvPicPr>
          <p:cNvPr id="1131" name="Google Shape;1131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89899" y="5729050"/>
            <a:ext cx="469433" cy="469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2" name="Google Shape;1132;p13" descr="Ícone de verificação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6381577" y="2236949"/>
            <a:ext cx="470100" cy="47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3" name="Google Shape;1133;p13" descr="Ícone de verificação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6289552" y="5728711"/>
            <a:ext cx="470100" cy="47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4" name="Google Shape;1134;p13" descr="Ícone de verificação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6289539" y="270186"/>
            <a:ext cx="470100" cy="47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0" name="Google Shape;1140;p14" descr="As pessoas discutem algo"/>
          <p:cNvPicPr preferRelativeResize="0">
            <a:picLocks noGrp="1"/>
          </p:cNvPicPr>
          <p:nvPr>
            <p:ph type="pic" idx="7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1350"/>
            <a:ext cx="12189599" cy="6856649"/>
          </a:xfrm>
          <a:prstGeom prst="rect">
            <a:avLst/>
          </a:prstGeom>
          <a:noFill/>
          <a:ln>
            <a:noFill/>
          </a:ln>
        </p:spPr>
      </p:pic>
      <p:sp>
        <p:nvSpPr>
          <p:cNvPr id="1141" name="Google Shape;1141;p14" descr="Retângulo azul"/>
          <p:cNvSpPr/>
          <p:nvPr/>
        </p:nvSpPr>
        <p:spPr>
          <a:xfrm>
            <a:off x="3600" y="0"/>
            <a:ext cx="12188401" cy="6858000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2">
              <a:alpha val="69019"/>
            </a:scheme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" name="Google Shape;1142;p14" descr="Retângulo azul"/>
          <p:cNvSpPr/>
          <p:nvPr/>
        </p:nvSpPr>
        <p:spPr>
          <a:xfrm>
            <a:off x="0" y="2770632"/>
            <a:ext cx="12192000" cy="13167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3" name="Google Shape;1143;p14"/>
          <p:cNvSpPr/>
          <p:nvPr/>
        </p:nvSpPr>
        <p:spPr>
          <a:xfrm>
            <a:off x="645883" y="1772848"/>
            <a:ext cx="5604818" cy="2551025"/>
          </a:xfrm>
          <a:prstGeom prst="rect">
            <a:avLst/>
          </a:prstGeom>
          <a:solidFill>
            <a:srgbClr val="F0CDA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4" name="Google Shape;114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</a:pPr>
            <a:r>
              <a:rPr lang="pt-BR">
                <a:solidFill>
                  <a:schemeClr val="lt1"/>
                </a:solidFill>
              </a:rPr>
              <a:t>PRINCIPAIS CONCORRENTES</a:t>
            </a:r>
            <a:endParaRPr/>
          </a:p>
        </p:txBody>
      </p:sp>
      <p:sp>
        <p:nvSpPr>
          <p:cNvPr id="1145" name="Google Shape;1145;p14" descr="Retângulo bege"/>
          <p:cNvSpPr/>
          <p:nvPr/>
        </p:nvSpPr>
        <p:spPr>
          <a:xfrm rot="10800000" flipH="1">
            <a:off x="957250" y="1269930"/>
            <a:ext cx="6112853" cy="45719"/>
          </a:xfrm>
          <a:custGeom>
            <a:avLst/>
            <a:gdLst/>
            <a:ahLst/>
            <a:cxnLst/>
            <a:rect l="l" t="t" r="r" b="b"/>
            <a:pathLst>
              <a:path w="1934210" h="120000" extrusionOk="0">
                <a:moveTo>
                  <a:pt x="0" y="0"/>
                </a:moveTo>
                <a:lnTo>
                  <a:pt x="1933600" y="0"/>
                </a:lnTo>
              </a:path>
            </a:pathLst>
          </a:custGeom>
          <a:noFill/>
          <a:ln w="548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6" name="Google Shape;1146;p14"/>
          <p:cNvPicPr preferRelativeResize="0"/>
          <p:nvPr/>
        </p:nvPicPr>
        <p:blipFill rotWithShape="1">
          <a:blip r:embed="rId4">
            <a:alphaModFix/>
          </a:blip>
          <a:srcRect l="6010" r="4166"/>
          <a:stretch/>
        </p:blipFill>
        <p:spPr>
          <a:xfrm>
            <a:off x="836998" y="1935195"/>
            <a:ext cx="5257801" cy="2226329"/>
          </a:xfrm>
          <a:prstGeom prst="rect">
            <a:avLst/>
          </a:prstGeom>
          <a:noFill/>
          <a:ln>
            <a:noFill/>
          </a:ln>
        </p:spPr>
      </p:pic>
      <p:sp>
        <p:nvSpPr>
          <p:cNvPr id="1147" name="Google Shape;1147;p14"/>
          <p:cNvSpPr/>
          <p:nvPr/>
        </p:nvSpPr>
        <p:spPr>
          <a:xfrm>
            <a:off x="6382055" y="2637283"/>
            <a:ext cx="5477712" cy="2538847"/>
          </a:xfrm>
          <a:prstGeom prst="rect">
            <a:avLst/>
          </a:prstGeom>
          <a:solidFill>
            <a:srgbClr val="A1D0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8" name="Google Shape;1148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15986" y="2810872"/>
            <a:ext cx="5209850" cy="2223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4" name="Google Shape;115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54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5" name="Google Shape;1155;p15" descr="Retângulo azul"/>
          <p:cNvSpPr/>
          <p:nvPr/>
        </p:nvSpPr>
        <p:spPr>
          <a:xfrm>
            <a:off x="0" y="8857"/>
            <a:ext cx="12188401" cy="6858000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2">
              <a:alpha val="69019"/>
            </a:scheme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6" name="Google Shape;1156;p15" descr="Oval bege"/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7" name="Google Shape;1157;p1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 sz="1000"/>
              <a:t>13</a:t>
            </a:fld>
            <a:endParaRPr sz="1000"/>
          </a:p>
        </p:txBody>
      </p:sp>
      <p:sp>
        <p:nvSpPr>
          <p:cNvPr id="1158" name="Google Shape;115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</a:pPr>
            <a:r>
              <a:rPr lang="pt-BR">
                <a:solidFill>
                  <a:schemeClr val="lt1"/>
                </a:solidFill>
              </a:rPr>
              <a:t>FORNECEDORES</a:t>
            </a:r>
            <a:endParaRPr/>
          </a:p>
        </p:txBody>
      </p:sp>
      <p:sp>
        <p:nvSpPr>
          <p:cNvPr id="1159" name="Google Shape;1159;p15"/>
          <p:cNvSpPr txBox="1">
            <a:spLocks noGrp="1"/>
          </p:cNvSpPr>
          <p:nvPr>
            <p:ph type="body" idx="6"/>
          </p:nvPr>
        </p:nvSpPr>
        <p:spPr>
          <a:xfrm>
            <a:off x="7658044" y="5273380"/>
            <a:ext cx="2700338" cy="73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</a:pPr>
            <a:r>
              <a:rPr lang="pt-BR"/>
              <a:t>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</a:pPr>
            <a:r>
              <a:rPr lang="pt-BR" sz="1600" i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nário importante</a:t>
            </a:r>
            <a:endParaRPr/>
          </a:p>
        </p:txBody>
      </p:sp>
      <p:sp>
        <p:nvSpPr>
          <p:cNvPr id="1160" name="Google Shape;1160;p15" descr="Retângulo bege"/>
          <p:cNvSpPr/>
          <p:nvPr/>
        </p:nvSpPr>
        <p:spPr>
          <a:xfrm rot="10800000" flipH="1">
            <a:off x="905175" y="1229801"/>
            <a:ext cx="3631479" cy="82800"/>
          </a:xfrm>
          <a:custGeom>
            <a:avLst/>
            <a:gdLst/>
            <a:ahLst/>
            <a:cxnLst/>
            <a:rect l="l" t="t" r="r" b="b"/>
            <a:pathLst>
              <a:path w="1934210" h="120000" extrusionOk="0">
                <a:moveTo>
                  <a:pt x="0" y="0"/>
                </a:moveTo>
                <a:lnTo>
                  <a:pt x="1933600" y="0"/>
                </a:lnTo>
              </a:path>
            </a:pathLst>
          </a:custGeom>
          <a:noFill/>
          <a:ln w="548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" name="Google Shape;1161;p15" descr="Retângulo azul"/>
          <p:cNvSpPr/>
          <p:nvPr/>
        </p:nvSpPr>
        <p:spPr>
          <a:xfrm>
            <a:off x="530312" y="1595170"/>
            <a:ext cx="11170457" cy="34393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2" name="Google Shape;1162;p15"/>
          <p:cNvSpPr txBox="1"/>
          <p:nvPr/>
        </p:nvSpPr>
        <p:spPr>
          <a:xfrm>
            <a:off x="643482" y="1810717"/>
            <a:ext cx="10451459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Os fornecedores de turismo são operadores de hotéis e companhias aéreas.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0CDA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F0CDA1"/>
                </a:solidFill>
                <a:latin typeface="Arial"/>
                <a:ea typeface="Arial"/>
                <a:cs typeface="Arial"/>
                <a:sym typeface="Arial"/>
              </a:rPr>
              <a:t>Companhias aéreas mais vendidas:</a:t>
            </a:r>
            <a:endParaRPr sz="1400" b="0" i="0" u="none" strike="noStrike" cap="none">
              <a:solidFill>
                <a:srgbClr val="F0CDA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1-TAP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2- British airways/ Iberia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3- Air France/ KLM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F0CDA1"/>
                </a:solidFill>
                <a:latin typeface="Arial"/>
                <a:ea typeface="Arial"/>
                <a:cs typeface="Arial"/>
                <a:sym typeface="Arial"/>
              </a:rPr>
              <a:t>Operadores turísticos:</a:t>
            </a:r>
            <a:endParaRPr sz="1400" b="0" i="0" u="none" strike="noStrike" cap="none">
              <a:solidFill>
                <a:srgbClr val="F0CDA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1- Nortravel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2- Soltur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3" name="Google Shape;1163;p15"/>
          <p:cNvSpPr/>
          <p:nvPr/>
        </p:nvSpPr>
        <p:spPr>
          <a:xfrm>
            <a:off x="5386452" y="2319166"/>
            <a:ext cx="6662386" cy="4359978"/>
          </a:xfrm>
          <a:prstGeom prst="rect">
            <a:avLst/>
          </a:prstGeom>
          <a:solidFill>
            <a:srgbClr val="A1D0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4" name="Google Shape;1164;p15"/>
          <p:cNvPicPr preferRelativeResize="0"/>
          <p:nvPr/>
        </p:nvPicPr>
        <p:blipFill rotWithShape="1">
          <a:blip r:embed="rId4">
            <a:alphaModFix/>
          </a:blip>
          <a:srcRect r="155" b="3216"/>
          <a:stretch/>
        </p:blipFill>
        <p:spPr>
          <a:xfrm>
            <a:off x="5307486" y="2476313"/>
            <a:ext cx="6567318" cy="421572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16"/>
          <p:cNvSpPr/>
          <p:nvPr/>
        </p:nvSpPr>
        <p:spPr>
          <a:xfrm>
            <a:off x="5286700" y="1881675"/>
            <a:ext cx="6905400" cy="497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Google Shape;1171;p16"/>
          <p:cNvSpPr/>
          <p:nvPr/>
        </p:nvSpPr>
        <p:spPr>
          <a:xfrm>
            <a:off x="5286700" y="0"/>
            <a:ext cx="6905400" cy="4284300"/>
          </a:xfrm>
          <a:prstGeom prst="rect">
            <a:avLst/>
          </a:prstGeom>
          <a:solidFill>
            <a:srgbClr val="021D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2" name="Google Shape;1172;p16"/>
          <p:cNvSpPr/>
          <p:nvPr/>
        </p:nvSpPr>
        <p:spPr>
          <a:xfrm>
            <a:off x="5153825" y="0"/>
            <a:ext cx="6905400" cy="4154100"/>
          </a:xfrm>
          <a:prstGeom prst="rect">
            <a:avLst/>
          </a:prstGeom>
          <a:solidFill>
            <a:srgbClr val="A1D0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3" name="Google Shape;1173;p16"/>
          <p:cNvSpPr txBox="1">
            <a:spLocks noGrp="1"/>
          </p:cNvSpPr>
          <p:nvPr>
            <p:ph type="title"/>
          </p:nvPr>
        </p:nvSpPr>
        <p:spPr>
          <a:xfrm>
            <a:off x="799444" y="417362"/>
            <a:ext cx="3932237" cy="130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1D5A"/>
              </a:buClr>
              <a:buSzPts val="3200"/>
              <a:buFont typeface="Gill Sans"/>
              <a:buNone/>
            </a:pPr>
            <a:r>
              <a:rPr lang="pt-BR">
                <a:solidFill>
                  <a:srgbClr val="021D5A"/>
                </a:solidFill>
              </a:rPr>
              <a:t>COMUNIDADE EM GERAL</a:t>
            </a:r>
            <a:endParaRPr/>
          </a:p>
        </p:txBody>
      </p:sp>
      <p:sp>
        <p:nvSpPr>
          <p:cNvPr id="1174" name="Google Shape;1174;p16"/>
          <p:cNvSpPr txBox="1">
            <a:spLocks noGrp="1"/>
          </p:cNvSpPr>
          <p:nvPr>
            <p:ph type="body" idx="1"/>
          </p:nvPr>
        </p:nvSpPr>
        <p:spPr>
          <a:xfrm>
            <a:off x="6577450" y="63577"/>
            <a:ext cx="5090100" cy="53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417193" lvl="0" indent="0" algn="l" rtl="0">
              <a:lnSpc>
                <a:spcPct val="971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endParaRPr sz="1700" i="1">
              <a:solidFill>
                <a:schemeClr val="lt1"/>
              </a:solidFill>
            </a:endParaRPr>
          </a:p>
          <a:p>
            <a:pPr marL="0" marR="417193" lvl="0" indent="0" algn="just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pt-BR" sz="1700" i="1">
                <a:solidFill>
                  <a:schemeClr val="lt1"/>
                </a:solidFill>
              </a:rPr>
              <a:t>Coimbra, local onde a sede está localizada, tem se mostrado cada vez mais interessada no que diz respeito ao turismo, existindo uma </a:t>
            </a:r>
            <a:r>
              <a:rPr lang="pt-BR" sz="1700" i="1">
                <a:solidFill>
                  <a:srgbClr val="FFFFFF"/>
                </a:solidFill>
              </a:rPr>
              <a:t>vasta quantidade de empresas/entidades que investem nesta área.</a:t>
            </a:r>
            <a:endParaRPr sz="1700" i="1">
              <a:solidFill>
                <a:schemeClr val="lt1"/>
              </a:solidFill>
            </a:endParaRPr>
          </a:p>
          <a:p>
            <a:pPr marL="0" marR="419100" lvl="0" indent="0" algn="just" rtl="0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i="1">
              <a:solidFill>
                <a:srgbClr val="FFFFFF"/>
              </a:solidFill>
            </a:endParaRPr>
          </a:p>
          <a:p>
            <a:pPr marL="0" marR="417193" lvl="0" indent="0" algn="just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pt-BR" sz="1700" i="1">
                <a:solidFill>
                  <a:schemeClr val="lt1"/>
                </a:solidFill>
              </a:rPr>
              <a:t>Na atual conjuntura, a atuação dos agentes envolvidos passou a ser feita na sua maioria através da utilização das novas tecnologias.</a:t>
            </a:r>
            <a:endParaRPr sz="1700" i="1">
              <a:solidFill>
                <a:schemeClr val="lt1"/>
              </a:solidFill>
            </a:endParaRPr>
          </a:p>
          <a:p>
            <a:pPr marL="0" marR="417194" lvl="0" indent="0" algn="just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endParaRPr sz="1700" i="1">
              <a:solidFill>
                <a:schemeClr val="lt1"/>
              </a:solidFill>
            </a:endParaRPr>
          </a:p>
          <a:p>
            <a:pPr marL="0" marR="417194" lvl="0" indent="0" algn="l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endParaRPr sz="5000" i="1">
              <a:solidFill>
                <a:schemeClr val="lt1"/>
              </a:solidFill>
              <a:highlight>
                <a:srgbClr val="FF0000"/>
              </a:highlight>
            </a:endParaRPr>
          </a:p>
          <a:p>
            <a:pPr marL="0" marR="417194" lvl="0" indent="0" algn="l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endParaRPr sz="5000" i="1">
              <a:solidFill>
                <a:schemeClr val="lt1"/>
              </a:solidFill>
              <a:highlight>
                <a:srgbClr val="FF0000"/>
              </a:highlight>
            </a:endParaRPr>
          </a:p>
          <a:p>
            <a:pPr marL="0" marR="417194" lvl="0" indent="0" algn="l" rtl="0">
              <a:lnSpc>
                <a:spcPct val="107100"/>
              </a:lnSpc>
              <a:spcBef>
                <a:spcPts val="1000"/>
              </a:spcBef>
              <a:spcAft>
                <a:spcPts val="0"/>
              </a:spcAft>
              <a:buClr>
                <a:srgbClr val="C0DFE5"/>
              </a:buClr>
              <a:buSzPts val="1700"/>
              <a:buNone/>
            </a:pPr>
            <a:endParaRPr sz="1700" i="1">
              <a:solidFill>
                <a:schemeClr val="lt1"/>
              </a:solidFill>
            </a:endParaRPr>
          </a:p>
        </p:txBody>
      </p:sp>
      <p:pic>
        <p:nvPicPr>
          <p:cNvPr id="1175" name="Google Shape;1175;p16" descr="Ícone de verificação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07677" y="516836"/>
            <a:ext cx="470100" cy="4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6" name="Google Shape;1176;p16" descr="Retângulo bege"/>
          <p:cNvSpPr/>
          <p:nvPr/>
        </p:nvSpPr>
        <p:spPr>
          <a:xfrm>
            <a:off x="886850" y="1679275"/>
            <a:ext cx="2303630" cy="45600"/>
          </a:xfrm>
          <a:custGeom>
            <a:avLst/>
            <a:gdLst/>
            <a:ahLst/>
            <a:cxnLst/>
            <a:rect l="l" t="t" r="r" b="b"/>
            <a:pathLst>
              <a:path w="2694304" h="120000" extrusionOk="0">
                <a:moveTo>
                  <a:pt x="0" y="0"/>
                </a:moveTo>
                <a:lnTo>
                  <a:pt x="2694127" y="0"/>
                </a:lnTo>
              </a:path>
            </a:pathLst>
          </a:custGeom>
          <a:noFill/>
          <a:ln w="548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7" name="Google Shape;1177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08025" y="2390892"/>
            <a:ext cx="469433" cy="469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8" name="Google Shape;1178;p16" descr="Como consolidar a sua comunidade online - O blog de Marketing e Venda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2554543"/>
            <a:ext cx="5921978" cy="310033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1179" name="Google Shape;1179;p16"/>
          <p:cNvSpPr txBox="1"/>
          <p:nvPr/>
        </p:nvSpPr>
        <p:spPr>
          <a:xfrm>
            <a:off x="2056025" y="5654881"/>
            <a:ext cx="3001200" cy="10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4" name="Google Shape;1184;p17" descr="Duas pessoas a rever artigos em conjunto"/>
          <p:cNvPicPr preferRelativeResize="0"/>
          <p:nvPr/>
        </p:nvPicPr>
        <p:blipFill rotWithShape="1">
          <a:blip r:embed="rId3">
            <a:alphaModFix/>
          </a:blip>
          <a:srcRect t="3192" b="24559"/>
          <a:stretch/>
        </p:blipFill>
        <p:spPr>
          <a:xfrm>
            <a:off x="20" y="3115389"/>
            <a:ext cx="12188805" cy="3742611"/>
          </a:xfrm>
          <a:prstGeom prst="rect">
            <a:avLst/>
          </a:prstGeom>
          <a:noFill/>
          <a:ln>
            <a:noFill/>
          </a:ln>
        </p:spPr>
      </p:pic>
      <p:sp>
        <p:nvSpPr>
          <p:cNvPr id="1185" name="Google Shape;1185;p17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rPr>
              <a:t>ATRATIVIDADE DA INDÚSTRIA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6" name="Google Shape;1186;p17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95129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pt-BR">
                <a:latin typeface="Gill Sans"/>
                <a:ea typeface="Gill Sans"/>
                <a:cs typeface="Gill Sans"/>
                <a:sym typeface="Gill Sans"/>
              </a:rPr>
              <a:t>MODELO DAS 5 FORÇAS DE PORTER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87" name="Google Shape;1187;p17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800"/>
              <a:buNone/>
            </a:pPr>
            <a:fld id="{00000000-1234-1234-1234-123412341234}" type="slidenum">
              <a:rPr lang="pt-BR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2" name="Google Shape;1192;p18" descr="Linha"/>
          <p:cNvCxnSpPr/>
          <p:nvPr/>
        </p:nvCxnSpPr>
        <p:spPr>
          <a:xfrm>
            <a:off x="6096000" y="4101403"/>
            <a:ext cx="0" cy="3960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93" name="Google Shape;1193;p18"/>
          <p:cNvSpPr txBox="1"/>
          <p:nvPr/>
        </p:nvSpPr>
        <p:spPr>
          <a:xfrm>
            <a:off x="361025" y="-19320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1D5A"/>
              </a:buClr>
              <a:buSzPts val="3200"/>
              <a:buFont typeface="Gill Sans"/>
              <a:buNone/>
            </a:pPr>
            <a:r>
              <a:rPr lang="pt-BR" sz="3200" b="1" i="0" u="none" strike="noStrike" cap="none">
                <a:solidFill>
                  <a:srgbClr val="073841"/>
                </a:solidFill>
                <a:latin typeface="Gill Sans"/>
                <a:ea typeface="Gill Sans"/>
                <a:cs typeface="Gill Sans"/>
                <a:sym typeface="Gill Sans"/>
              </a:rPr>
              <a:t>MODELO DAS 5 FORÇAS DE PORTER</a:t>
            </a:r>
            <a:endParaRPr sz="1400" b="0" i="0" u="none" strike="noStrike" cap="none">
              <a:solidFill>
                <a:srgbClr val="0738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194" name="Google Shape;1194;p18"/>
          <p:cNvGraphicFramePr/>
          <p:nvPr/>
        </p:nvGraphicFramePr>
        <p:xfrm>
          <a:off x="469530" y="902397"/>
          <a:ext cx="11080325" cy="5645235"/>
        </p:xfrm>
        <a:graphic>
          <a:graphicData uri="http://schemas.openxmlformats.org/drawingml/2006/table">
            <a:tbl>
              <a:tblPr firstRow="1" bandRow="1">
                <a:gradFill>
                  <a:gsLst>
                    <a:gs pos="0">
                      <a:srgbClr val="B3C1C7"/>
                    </a:gs>
                    <a:gs pos="35000">
                      <a:srgbClr val="CBD4D7"/>
                    </a:gs>
                    <a:gs pos="100000">
                      <a:srgbClr val="EBEFEF"/>
                    </a:gs>
                  </a:gsLst>
                  <a:lin ang="16200000" scaled="0"/>
                </a:gradFill>
                <a:tableStyleId>{9C59D1B7-3257-40C1-A109-4423079C8D7C}</a:tableStyleId>
              </a:tblPr>
              <a:tblGrid>
                <a:gridCol w="229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8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POTENCIAL DE NOVAS ENTRADAS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Os </a:t>
                      </a:r>
                      <a:r>
                        <a:rPr lang="pt-BR" sz="1400" u="none" strike="noStrike" cap="none">
                          <a:solidFill>
                            <a:schemeClr val="dk1"/>
                          </a:solidFill>
                        </a:rPr>
                        <a:t>investimentos iniciais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na indústria do Turismo criam uma barreira para a entrada, mas certas barreiras para entrar no mercado turístico são reduzidas pela internet. A presença em muitos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meios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de comunicação eficientes reduz um pouco os custos de marketing inicial, e dá aos novos concorrentes o acesso aos potenciais fornecedores e aos recursos de empresas já estabelecidas.</a:t>
                      </a:r>
                      <a:endParaRPr sz="1400" b="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1"/>
                          </a:solidFill>
                        </a:rPr>
                        <a:t>Uma barreira vital é a diferenciação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. Uma empresa que se diferencie com sucesso pela localização, atendimento, comodidades ou outras qualidades tem o maior potencial para atrair e manter os clientes.</a:t>
                      </a:r>
                      <a:endParaRPr sz="1400" b="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Conclusão: </a:t>
                      </a:r>
                      <a:r>
                        <a:rPr lang="pt-BR" sz="1400" u="none" strike="noStrike" cap="none">
                          <a:solidFill>
                            <a:schemeClr val="dk1"/>
                          </a:solidFill>
                        </a:rPr>
                        <a:t>Médio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D0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PRESSÃO DE</a:t>
                      </a:r>
                      <a:endParaRPr sz="1400" u="none" strike="noStrike" cap="none"/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PRODUTOS</a:t>
                      </a:r>
                      <a:endParaRPr sz="1400" u="none" strike="noStrike" cap="none"/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SUBSTITUTOS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5485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strike="noStrike" cap="none"/>
                        <a:t>No setor de Turismo, geralmente há maiores chances de iniciar um novo negócio e progredir com sucesso. As empresas aparecem em todas as faixas de preço, com variações nos níveis de serviço e nas comodidades. O desafio constante será sempre fazer com que os clientes escolham os serviços da empre</a:t>
                      </a:r>
                      <a:r>
                        <a:rPr lang="pt-BR"/>
                        <a:t>sa</a:t>
                      </a:r>
                      <a:r>
                        <a:rPr lang="pt-BR" sz="1400" u="none" strike="noStrike" cap="none"/>
                        <a:t> em vez do concorrente. Com os avanços tecnológicos, a internet torna o mercado global mais eficiente, expandindo o tamanho do mercado potencial e aparecendo novas ameaças de substituição. Dada a potência desta indústria, um excelente plano estratégico é vital.</a:t>
                      </a:r>
                      <a:endParaRPr sz="1400" u="none" strike="noStrike" cap="none"/>
                    </a:p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strike="noStrike" cap="none"/>
                        <a:t> </a:t>
                      </a:r>
                      <a:endParaRPr sz="1400" u="none" strike="noStrike" cap="none"/>
                    </a:p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strike="noStrike" cap="none"/>
                        <a:t>Uma outra ameaça é que outra cadeia de empresas pode corroer a base de clientes de uma empresa com uma abordagem recém-formulada na internet ou a campanha de marketing.</a:t>
                      </a:r>
                      <a:endParaRPr sz="1400" u="none" strike="noStrike" cap="none"/>
                    </a:p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strike="noStrike" cap="none"/>
                        <a:t>Conclusão: M</a:t>
                      </a:r>
                      <a:r>
                        <a:rPr lang="pt-BR" sz="1400" b="1" u="none" strike="noStrike" cap="none"/>
                        <a:t>édio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PODER NEGOCIAL DOS</a:t>
                      </a:r>
                      <a:endParaRPr sz="1400" u="none" strike="noStrike" cap="none"/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FORNECEDORES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5485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strike="noStrike" cap="none"/>
                        <a:t>Esta é uma ameaça substancial na indústria do Turismo devido ao baixo número de fornecedores e elevado número de clientes. O poder de negociação dos fornecedores é vital para as empresas por dependerem totalmente destes para o seu negócio funcionar na perfeição e </a:t>
                      </a:r>
                      <a:r>
                        <a:rPr lang="pt-BR"/>
                        <a:t>assim conseguirem</a:t>
                      </a:r>
                      <a:r>
                        <a:rPr lang="pt-BR" sz="1400" u="none" strike="noStrike" cap="none"/>
                        <a:t> criar</a:t>
                      </a:r>
                      <a:r>
                        <a:rPr lang="pt-BR"/>
                        <a:t> </a:t>
                      </a:r>
                      <a:r>
                        <a:rPr lang="pt-BR" sz="1400" u="none" strike="noStrike" cap="none"/>
                        <a:t>experiências excelentes e </a:t>
                      </a:r>
                      <a:r>
                        <a:rPr lang="pt-BR"/>
                        <a:t>excecionais</a:t>
                      </a:r>
                      <a:r>
                        <a:rPr lang="pt-BR" sz="1400" u="none" strike="noStrike" cap="none"/>
                        <a:t> à sua base de clientes.</a:t>
                      </a:r>
                      <a:endParaRPr sz="1400" u="none" strike="noStrike" cap="none"/>
                    </a:p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strike="noStrike" cap="none"/>
                        <a:t>Conclusão: </a:t>
                      </a:r>
                      <a:r>
                        <a:rPr lang="pt-BR" sz="1400" b="1" u="none" strike="noStrike" cap="none"/>
                        <a:t>Alta</a:t>
                      </a:r>
                      <a:endParaRPr sz="1400" u="none" strike="noStrike" cap="none"/>
                    </a:p>
                  </a:txBody>
                  <a:tcPr marL="68575" marR="685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95" name="Google Shape;1195;p18"/>
          <p:cNvSpPr/>
          <p:nvPr/>
        </p:nvSpPr>
        <p:spPr>
          <a:xfrm>
            <a:off x="11564625" y="6102350"/>
            <a:ext cx="333300" cy="657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19"/>
          <p:cNvSpPr txBox="1"/>
          <p:nvPr/>
        </p:nvSpPr>
        <p:spPr>
          <a:xfrm>
            <a:off x="347650" y="-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1D5A"/>
              </a:buClr>
              <a:buSzPts val="3200"/>
              <a:buFont typeface="Gill Sans"/>
              <a:buNone/>
            </a:pPr>
            <a:r>
              <a:rPr lang="pt-BR" sz="3200" b="1" i="0" u="none" strike="noStrike" cap="none">
                <a:solidFill>
                  <a:srgbClr val="073841"/>
                </a:solidFill>
                <a:latin typeface="Gill Sans"/>
                <a:ea typeface="Gill Sans"/>
                <a:cs typeface="Gill Sans"/>
                <a:sym typeface="Gill Sans"/>
              </a:rPr>
              <a:t>MODELO DAS 5 FORÇAS DE PORTER</a:t>
            </a:r>
            <a:endParaRPr sz="1400" b="0" i="0" u="none" strike="noStrike" cap="none">
              <a:solidFill>
                <a:srgbClr val="0738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01" name="Google Shape;1201;p19"/>
          <p:cNvGraphicFramePr/>
          <p:nvPr/>
        </p:nvGraphicFramePr>
        <p:xfrm>
          <a:off x="513062" y="1415942"/>
          <a:ext cx="11080325" cy="4591706"/>
        </p:xfrm>
        <a:graphic>
          <a:graphicData uri="http://schemas.openxmlformats.org/drawingml/2006/table">
            <a:tbl>
              <a:tblPr firstRow="1" bandRow="1">
                <a:noFill/>
                <a:tableStyleId>{9C59D1B7-3257-40C1-A109-4423079C8D7C}</a:tableStyleId>
              </a:tblPr>
              <a:tblGrid>
                <a:gridCol w="229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8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PODER NEGOCIAL DOS CLIENTES</a:t>
                      </a:r>
                      <a:endParaRPr sz="1400" b="0" i="0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Tornou-se muito simples para os consumidores pesquisar online sobre a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e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mpresa que oferece os melhores serviços.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Os consumidores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já não precisam da ajuda dos agentes de viagens, dos consultores de viagens corporativas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ou d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e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intermediários para determinar onde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podem obter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os seus serviços. Os turistas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,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principais consumidores da indústria do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t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urismo, estão cada vez mais aptos para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utilizarem 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os avanços tecnológicos nos meios de comunicação como a internet, para aumentar o seu poder de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 negociação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.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O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aumento d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este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poder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por parte dos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consumidores permite-lhes encontrar sites de empresas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para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negociar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as melhores ofertas. Numa outra vertente do mercado,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n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o qual o foco são empresas, congressos e eventos, já existe uma maior necessidade de acompanhamento </a:t>
                      </a:r>
                      <a:r>
                        <a:rPr lang="pt-BR" b="0">
                          <a:solidFill>
                            <a:schemeClr val="dk1"/>
                          </a:solidFill>
                        </a:rPr>
                        <a:t>por parte dos</a:t>
                      </a: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 agentes de viagem, que faz com que o seu poder negocial baixe.</a:t>
                      </a:r>
                      <a:endParaRPr sz="1400" b="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b="0" u="none" strike="noStrike" cap="none">
                          <a:solidFill>
                            <a:schemeClr val="dk1"/>
                          </a:solidFill>
                        </a:rPr>
                        <a:t>Conclusão: </a:t>
                      </a:r>
                      <a:r>
                        <a:rPr lang="pt-BR" sz="1400" u="none" strike="noStrike" cap="none">
                          <a:solidFill>
                            <a:schemeClr val="dk1"/>
                          </a:solidFill>
                        </a:rPr>
                        <a:t>Média</a:t>
                      </a:r>
                      <a:endParaRPr sz="1400" b="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D0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RIVALIDADE ENTRE CONCORRENTES ATUAIS</a:t>
                      </a:r>
                      <a:endParaRPr sz="1400" b="0" i="0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5485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strike="noStrike" cap="none"/>
                        <a:t>A rivalidade entre os concorrentes na indústria do Turismo é elevada. Os empresários tendem a </a:t>
                      </a:r>
                      <a:r>
                        <a:rPr lang="pt-BR"/>
                        <a:t>procurar </a:t>
                      </a:r>
                      <a:r>
                        <a:rPr lang="pt-BR" sz="1400" u="none" strike="noStrike" cap="none"/>
                        <a:t>os melhores preços para a melhor experiência e a tendência é reduzir os preços a um nível competitivo. Esta indústria abrange uma ampla área para que o mercado seja ampliado, o que aumenta o número de concorrentes. Por exemplo, alguém que quer passar o dia num local histórico pode facilmente escolher uma empresa de turismo na cidade vizinha se as comodidades ou os preços forem mais baixos. Os custos variáveis e fixos podem ser diferentes nas áreas </a:t>
                      </a:r>
                      <a:r>
                        <a:rPr lang="pt-BR"/>
                        <a:t>em que o estilo de vida é mais caro.</a:t>
                      </a:r>
                      <a:endParaRPr sz="1400" u="none" strike="noStrike" cap="none"/>
                    </a:p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strike="noStrike" cap="none"/>
                        <a:t>Conclusão: </a:t>
                      </a:r>
                      <a:r>
                        <a:rPr lang="pt-BR" sz="1400" b="1" u="none" strike="noStrike" cap="none"/>
                        <a:t>média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CONCLUSÃO FINAL</a:t>
                      </a:r>
                      <a:endParaRPr sz="1400" b="0" i="0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5485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Atratividade </a:t>
                      </a:r>
                      <a:r>
                        <a:rPr lang="pt-BR" sz="1400" b="1" u="none" strike="noStrike" cap="none"/>
                        <a:t>M</a:t>
                      </a:r>
                      <a:r>
                        <a:rPr lang="pt-BR"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édia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02" name="Google Shape;1202;p19"/>
          <p:cNvSpPr/>
          <p:nvPr/>
        </p:nvSpPr>
        <p:spPr>
          <a:xfrm>
            <a:off x="11383650" y="6178550"/>
            <a:ext cx="628500" cy="44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</a:pPr>
            <a:r>
              <a:rPr lang="pt-BR"/>
              <a:t>ESTRUTURA DA INDÚSTRIA</a:t>
            </a:r>
            <a:endParaRPr/>
          </a:p>
        </p:txBody>
      </p:sp>
      <p:sp>
        <p:nvSpPr>
          <p:cNvPr id="1208" name="Google Shape;1208;p2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18</a:t>
            </a:fld>
            <a:endParaRPr/>
          </a:p>
        </p:txBody>
      </p:sp>
      <p:sp>
        <p:nvSpPr>
          <p:cNvPr id="1209" name="Google Shape;1209;p20"/>
          <p:cNvSpPr/>
          <p:nvPr/>
        </p:nvSpPr>
        <p:spPr>
          <a:xfrm>
            <a:off x="11383650" y="6178550"/>
            <a:ext cx="628500" cy="44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0" name="Google Shape;1210;p20"/>
          <p:cNvSpPr txBox="1"/>
          <p:nvPr/>
        </p:nvSpPr>
        <p:spPr>
          <a:xfrm>
            <a:off x="3140565" y="2684053"/>
            <a:ext cx="610772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pt-BR" sz="1600">
                <a:solidFill>
                  <a:schemeClr val="lt1"/>
                </a:solidFill>
              </a:rPr>
              <a:t>INDÚSTRIA</a:t>
            </a:r>
            <a:r>
              <a:rPr lang="pt-BR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ENCONTRA-SE NUMA FASE DE </a:t>
            </a:r>
            <a:r>
              <a:rPr lang="pt-BR" sz="1600" b="1" i="0" u="none" strike="noStrike" cap="none">
                <a:solidFill>
                  <a:srgbClr val="FFCC66"/>
                </a:solidFill>
                <a:latin typeface="Arial"/>
                <a:ea typeface="Arial"/>
                <a:cs typeface="Arial"/>
                <a:sym typeface="Arial"/>
              </a:rPr>
              <a:t>MATURIDADE</a:t>
            </a:r>
            <a:endParaRPr sz="1600" b="1" i="0" u="none" strike="noStrike" cap="none">
              <a:solidFill>
                <a:srgbClr val="FFCC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p20"/>
          <p:cNvSpPr txBox="1">
            <a:spLocks noGrp="1"/>
          </p:cNvSpPr>
          <p:nvPr>
            <p:ph type="body" idx="3"/>
          </p:nvPr>
        </p:nvSpPr>
        <p:spPr>
          <a:xfrm>
            <a:off x="561615" y="3407790"/>
            <a:ext cx="5157899" cy="2760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700"/>
              <a:t>A empresa foi fundada a 24 de junho de 1993, tendo 27 anos de existência;</a:t>
            </a:r>
            <a:endParaRPr/>
          </a:p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700"/>
              <a:t>A empresa foi reconhecida ao longo destes anos com alguns galardões;</a:t>
            </a:r>
            <a:endParaRPr sz="1700"/>
          </a:p>
          <a:p>
            <a:pPr marL="457200" lvl="0" indent="-3365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pt-BR" sz="1700"/>
              <a:t>Tem uma boa posição num mercado </a:t>
            </a:r>
            <a:r>
              <a:rPr lang="pt-BR" sz="1700">
                <a:solidFill>
                  <a:srgbClr val="1C1E21"/>
                </a:solidFill>
                <a:highlight>
                  <a:srgbClr val="FFFFFF"/>
                </a:highlight>
              </a:rPr>
              <a:t>fortemente concorrencial e em grande expansão.</a:t>
            </a:r>
            <a:endParaRPr sz="2500"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/>
          </a:p>
        </p:txBody>
      </p:sp>
      <p:pic>
        <p:nvPicPr>
          <p:cNvPr id="1212" name="Google Shape;12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94427" y="3795016"/>
            <a:ext cx="5704937" cy="2607334"/>
          </a:xfrm>
          <a:prstGeom prst="rect">
            <a:avLst/>
          </a:prstGeom>
          <a:noFill/>
          <a:ln>
            <a:noFill/>
          </a:ln>
        </p:spPr>
      </p:pic>
      <p:sp>
        <p:nvSpPr>
          <p:cNvPr id="1213" name="Google Shape;1213;p20"/>
          <p:cNvSpPr txBox="1">
            <a:spLocks noGrp="1"/>
          </p:cNvSpPr>
          <p:nvPr>
            <p:ph type="body" idx="1"/>
          </p:nvPr>
        </p:nvSpPr>
        <p:spPr>
          <a:xfrm>
            <a:off x="1036525" y="1961775"/>
            <a:ext cx="55134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just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pt-BR">
                <a:latin typeface="Gill Sans"/>
                <a:ea typeface="Gill Sans"/>
                <a:cs typeface="Gill Sans"/>
                <a:sym typeface="Gill Sans"/>
              </a:rPr>
              <a:t>CICLO DE VIDA DA INDÚSTRIA 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214" name="Google Shape;12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9524" y="3333613"/>
            <a:ext cx="2552700" cy="33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2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</a:pPr>
            <a:r>
              <a:rPr lang="pt-BR"/>
              <a:t>ESTRUTURA DA INDÚSTRIA</a:t>
            </a:r>
            <a:endParaRPr/>
          </a:p>
        </p:txBody>
      </p:sp>
      <p:sp>
        <p:nvSpPr>
          <p:cNvPr id="1220" name="Google Shape;1220;p21"/>
          <p:cNvSpPr txBox="1">
            <a:spLocks noGrp="1"/>
          </p:cNvSpPr>
          <p:nvPr>
            <p:ph type="body" idx="1"/>
          </p:nvPr>
        </p:nvSpPr>
        <p:spPr>
          <a:xfrm>
            <a:off x="4400806" y="2347311"/>
            <a:ext cx="3220706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just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pt-BR" sz="1600">
                <a:solidFill>
                  <a:srgbClr val="FFCC66"/>
                </a:solidFill>
              </a:rPr>
              <a:t>INDÚSTRIA FRAGMENTADA</a:t>
            </a:r>
            <a:endParaRPr sz="1600">
              <a:solidFill>
                <a:srgbClr val="FFCC66"/>
              </a:solidFill>
            </a:endParaRPr>
          </a:p>
        </p:txBody>
      </p:sp>
      <p:sp>
        <p:nvSpPr>
          <p:cNvPr id="1221" name="Google Shape;1221;p21"/>
          <p:cNvSpPr txBox="1">
            <a:spLocks noGrp="1"/>
          </p:cNvSpPr>
          <p:nvPr>
            <p:ph type="body" idx="3"/>
          </p:nvPr>
        </p:nvSpPr>
        <p:spPr>
          <a:xfrm>
            <a:off x="412230" y="3609034"/>
            <a:ext cx="6291648" cy="27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74650" marR="19050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-"/>
            </a:pPr>
            <a:r>
              <a:rPr lang="pt-BR" sz="1700">
                <a:solidFill>
                  <a:srgbClr val="2E2F32"/>
                </a:solidFill>
                <a:highlight>
                  <a:srgbClr val="FFFFFF"/>
                </a:highlight>
              </a:rPr>
              <a:t>As barreiras de entrada na indústria são pouco significativas;</a:t>
            </a:r>
            <a:endParaRPr/>
          </a:p>
          <a:p>
            <a:pPr marL="374650" marR="19050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-"/>
            </a:pPr>
            <a:r>
              <a:rPr lang="pt-BR" sz="1700">
                <a:solidFill>
                  <a:srgbClr val="2E2F32"/>
                </a:solidFill>
                <a:highlight>
                  <a:srgbClr val="FFFFFF"/>
                </a:highlight>
              </a:rPr>
              <a:t>Ausência de vantagem de tamanho em transações com compradores ou fornecedores;</a:t>
            </a:r>
            <a:endParaRPr/>
          </a:p>
          <a:p>
            <a:pPr marL="374650" marR="19050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-"/>
            </a:pPr>
            <a:r>
              <a:rPr lang="pt-BR" sz="1700">
                <a:solidFill>
                  <a:srgbClr val="2E2F32"/>
                </a:solidFill>
                <a:highlight>
                  <a:srgbClr val="FFFFFF"/>
                </a:highlight>
              </a:rPr>
              <a:t>Muita competitividade e elevado número de empresas;</a:t>
            </a:r>
            <a:endParaRPr/>
          </a:p>
          <a:p>
            <a:pPr marL="374650" marR="19050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-"/>
            </a:pPr>
            <a:r>
              <a:rPr lang="pt-BR" sz="1700">
                <a:solidFill>
                  <a:srgbClr val="2E2F32"/>
                </a:solidFill>
                <a:highlight>
                  <a:srgbClr val="FFFFFF"/>
                </a:highlight>
              </a:rPr>
              <a:t>Nenhuma companhia possui uma parcela suficiente no mercado, não existindo nenhuma que possa influenciar fortemente o resultado da indústria.</a:t>
            </a:r>
            <a:endParaRPr sz="1700">
              <a:solidFill>
                <a:srgbClr val="2E2F32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400">
              <a:solidFill>
                <a:srgbClr val="000000"/>
              </a:solidFill>
            </a:endParaRPr>
          </a:p>
          <a:p>
            <a:pPr marL="0" marR="1905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rgbClr val="2E2F32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000"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/>
          </a:p>
        </p:txBody>
      </p:sp>
      <p:sp>
        <p:nvSpPr>
          <p:cNvPr id="1222" name="Google Shape;1222;p2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19</a:t>
            </a:fld>
            <a:endParaRPr/>
          </a:p>
        </p:txBody>
      </p:sp>
      <p:sp>
        <p:nvSpPr>
          <p:cNvPr id="1223" name="Google Shape;1223;p21"/>
          <p:cNvSpPr/>
          <p:nvPr/>
        </p:nvSpPr>
        <p:spPr>
          <a:xfrm>
            <a:off x="11383650" y="6178550"/>
            <a:ext cx="628500" cy="44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4" name="Google Shape;1224;p21"/>
          <p:cNvSpPr txBox="1"/>
          <p:nvPr/>
        </p:nvSpPr>
        <p:spPr>
          <a:xfrm>
            <a:off x="1122130" y="2098178"/>
            <a:ext cx="338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TIPO DE INDÚSTRIA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225" name="Google Shape;122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75461" y="3429000"/>
            <a:ext cx="5550551" cy="29018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FE5"/>
        </a:solidFill>
        <a:effectLst/>
      </p:bgPr>
    </p:bg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2"/>
          <p:cNvSpPr/>
          <p:nvPr/>
        </p:nvSpPr>
        <p:spPr>
          <a:xfrm>
            <a:off x="-117925" y="-72346"/>
            <a:ext cx="12192000" cy="9969000"/>
          </a:xfrm>
          <a:prstGeom prst="rect">
            <a:avLst/>
          </a:prstGeom>
          <a:gradFill>
            <a:gsLst>
              <a:gs pos="0">
                <a:srgbClr val="00505F"/>
              </a:gs>
              <a:gs pos="100000">
                <a:srgbClr val="B1C2C9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Google Shape;1023;p2"/>
          <p:cNvSpPr txBox="1">
            <a:spLocks noGrp="1"/>
          </p:cNvSpPr>
          <p:nvPr>
            <p:ph type="title"/>
          </p:nvPr>
        </p:nvSpPr>
        <p:spPr>
          <a:xfrm>
            <a:off x="252075" y="1118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/>
              <a:t>ÍNDICE</a:t>
            </a:r>
            <a:endParaRPr/>
          </a:p>
        </p:txBody>
      </p:sp>
      <p:sp>
        <p:nvSpPr>
          <p:cNvPr id="1024" name="Google Shape;1024;p2"/>
          <p:cNvSpPr txBox="1"/>
          <p:nvPr/>
        </p:nvSpPr>
        <p:spPr>
          <a:xfrm>
            <a:off x="345825" y="1082750"/>
            <a:ext cx="4462800" cy="48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AutoNum type="arabicPeriod"/>
            </a:pPr>
            <a:r>
              <a:rPr lang="pt-BR" sz="1600" b="1">
                <a:solidFill>
                  <a:schemeClr val="accent2"/>
                </a:solidFill>
              </a:rPr>
              <a:t>A EMPRESA</a:t>
            </a:r>
            <a:endParaRPr>
              <a:solidFill>
                <a:schemeClr val="accent2"/>
              </a:solidFill>
            </a:endParaRPr>
          </a:p>
          <a:p>
            <a:pPr marL="342900" lvl="0" indent="-342900" algn="just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AutoNum type="arabicPeriod"/>
            </a:pPr>
            <a:r>
              <a:rPr lang="pt-BR" sz="1600" b="1">
                <a:solidFill>
                  <a:schemeClr val="accent2"/>
                </a:solidFill>
              </a:rPr>
              <a:t>VISÃO, MISSÃO, OBJETIVOS</a:t>
            </a:r>
            <a:endParaRPr sz="1600">
              <a:solidFill>
                <a:srgbClr val="2F5496"/>
              </a:solidFill>
            </a:endParaRPr>
          </a:p>
          <a:p>
            <a:pPr marL="342900" lvl="0" indent="-342900" algn="just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AutoNum type="arabicPeriod"/>
            </a:pPr>
            <a:r>
              <a:rPr lang="pt-BR" sz="1600" b="1">
                <a:solidFill>
                  <a:schemeClr val="accent2"/>
                </a:solidFill>
              </a:rPr>
              <a:t>ANÁLISE EXTERNA</a:t>
            </a:r>
            <a:endParaRPr>
              <a:solidFill>
                <a:schemeClr val="accent2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MEIO ENVOLVENTE CONTEXTUAL</a:t>
            </a:r>
            <a:endParaRPr>
              <a:solidFill>
                <a:srgbClr val="F9EDDF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ANÁLISE PEST</a:t>
            </a:r>
            <a:endParaRPr>
              <a:solidFill>
                <a:srgbClr val="073841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MEIO ENVOLVENTE TRANSACIONAL</a:t>
            </a:r>
            <a:endParaRPr>
              <a:solidFill>
                <a:srgbClr val="F9EDDF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CLIENTES, FORNECEDORES, CONCORRENTES, COMUNIDADE EM GERAL</a:t>
            </a:r>
            <a:endParaRPr>
              <a:solidFill>
                <a:srgbClr val="073841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ATRATIVIDADE DA INDÚSTRIA</a:t>
            </a:r>
            <a:endParaRPr>
              <a:solidFill>
                <a:srgbClr val="F9EDDF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MODELO DAS 5 FORÇAS DE PORTER</a:t>
            </a:r>
            <a:endParaRPr>
              <a:solidFill>
                <a:srgbClr val="073841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ESTRUTURA DA INDÚSTRIA</a:t>
            </a:r>
            <a:endParaRPr>
              <a:solidFill>
                <a:srgbClr val="F9EDDF"/>
              </a:solidFill>
            </a:endParaRP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FATORES CRÍTICOS DE SUCESSO</a:t>
            </a:r>
            <a:endParaRPr b="1">
              <a:solidFill>
                <a:srgbClr val="F9EDDF"/>
              </a:solidFill>
            </a:endParaRPr>
          </a:p>
        </p:txBody>
      </p:sp>
      <p:sp>
        <p:nvSpPr>
          <p:cNvPr id="1025" name="Google Shape;1025;p2"/>
          <p:cNvSpPr txBox="1"/>
          <p:nvPr/>
        </p:nvSpPr>
        <p:spPr>
          <a:xfrm>
            <a:off x="5575825" y="425850"/>
            <a:ext cx="4711200" cy="60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BR" sz="1600" b="1">
                <a:solidFill>
                  <a:schemeClr val="accent2"/>
                </a:solidFill>
              </a:rPr>
              <a:t>4.   ANÁLISE INTERNA</a:t>
            </a:r>
            <a:endParaRPr>
              <a:solidFill>
                <a:schemeClr val="accent2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RECURSOS DA EMPRESA</a:t>
            </a:r>
            <a:endParaRPr sz="1200" b="1">
              <a:solidFill>
                <a:srgbClr val="F9EDDF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RECURSOS HUMANOS</a:t>
            </a:r>
            <a:endParaRPr>
              <a:solidFill>
                <a:srgbClr val="073841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RECURSOS FINANCEIROS</a:t>
            </a:r>
            <a:endParaRPr>
              <a:solidFill>
                <a:srgbClr val="073841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RECURSOS ORGANIZACIONAIS</a:t>
            </a:r>
            <a:endParaRPr>
              <a:solidFill>
                <a:srgbClr val="073841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CUSTOS</a:t>
            </a:r>
            <a:endParaRPr sz="1200" b="1">
              <a:solidFill>
                <a:srgbClr val="F9EDDF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CUSTOS FIXOS  E VARIÁVEIS</a:t>
            </a:r>
            <a:endParaRPr>
              <a:solidFill>
                <a:srgbClr val="073841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ECONOMIAS DE CUSTOS</a:t>
            </a:r>
            <a:endParaRPr>
              <a:solidFill>
                <a:srgbClr val="073841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ANÁLISE DA CADEIA DE VALOR</a:t>
            </a:r>
            <a:endParaRPr>
              <a:solidFill>
                <a:srgbClr val="F9EDDF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COMPETÊNCIAS CENTRAIS</a:t>
            </a:r>
            <a:endParaRPr>
              <a:solidFill>
                <a:srgbClr val="F9EDDF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ADEQUAÇÃO ESTRATÉGICA</a:t>
            </a:r>
            <a:endParaRPr>
              <a:solidFill>
                <a:srgbClr val="F9EDDF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ANÁLISE SWOT</a:t>
            </a:r>
            <a:endParaRPr sz="1600">
              <a:solidFill>
                <a:srgbClr val="F9EDDF"/>
              </a:solidFill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BR" sz="1600" b="1">
                <a:solidFill>
                  <a:schemeClr val="accent2"/>
                </a:solidFill>
              </a:rPr>
              <a:t>5.   ESTRATÉGIA EMPRESARIAL</a:t>
            </a:r>
            <a:endParaRPr sz="1600" b="1">
              <a:solidFill>
                <a:schemeClr val="accent2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ESTRATÉGIA DE NEGÓCIO</a:t>
            </a:r>
            <a:endParaRPr>
              <a:solidFill>
                <a:srgbClr val="F9EDDF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VANTAGEM COMPETITIVA</a:t>
            </a:r>
            <a:endParaRPr>
              <a:solidFill>
                <a:srgbClr val="073841"/>
              </a:solidFill>
            </a:endParaRPr>
          </a:p>
          <a:p>
            <a:pPr marL="1600200" lvl="3" indent="-228600" algn="just" rtl="0">
              <a:lnSpc>
                <a:spcPct val="110000"/>
              </a:lnSpc>
              <a:spcBef>
                <a:spcPts val="200"/>
              </a:spcBef>
              <a:spcAft>
                <a:spcPts val="0"/>
              </a:spcAft>
              <a:buClr>
                <a:srgbClr val="C4D0D4"/>
              </a:buClr>
              <a:buSzPts val="1100"/>
              <a:buChar char="•"/>
            </a:pPr>
            <a:r>
              <a:rPr lang="pt-BR" sz="1100">
                <a:solidFill>
                  <a:srgbClr val="C4D0D4"/>
                </a:solidFill>
              </a:rPr>
              <a:t>ESTRATÉGIAS GENÉRICAS DE PORTER</a:t>
            </a:r>
            <a:endParaRPr sz="1200" b="1">
              <a:solidFill>
                <a:srgbClr val="C4D0D4"/>
              </a:solidFill>
            </a:endParaRPr>
          </a:p>
          <a:p>
            <a:pPr marL="742950" lvl="1" indent="-285750" algn="just" rtl="0">
              <a:spcBef>
                <a:spcPts val="400"/>
              </a:spcBef>
              <a:spcAft>
                <a:spcPts val="0"/>
              </a:spcAft>
              <a:buClr>
                <a:srgbClr val="F9EDDF"/>
              </a:buClr>
              <a:buSzPts val="1400"/>
              <a:buFont typeface="Noto Sans Symbols"/>
              <a:buChar char="❑"/>
            </a:pPr>
            <a:r>
              <a:rPr lang="pt-BR">
                <a:solidFill>
                  <a:srgbClr val="F9EDDF"/>
                </a:solidFill>
              </a:rPr>
              <a:t>ESTRATÉGIA CORPORATIVA</a:t>
            </a:r>
            <a:endParaRPr>
              <a:solidFill>
                <a:srgbClr val="F9EDDF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ESTRATÉGIAS DE EXPANSÃO DE ATIVIDADES</a:t>
            </a:r>
            <a:endParaRPr>
              <a:solidFill>
                <a:srgbClr val="073841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ESTRATÉGIAS DE DIVERSIFICAÇÃO</a:t>
            </a:r>
            <a:endParaRPr>
              <a:solidFill>
                <a:srgbClr val="073841"/>
              </a:solidFill>
            </a:endParaRPr>
          </a:p>
          <a:p>
            <a:pPr marL="1600200" lvl="3" indent="-228600" algn="just" rtl="0">
              <a:lnSpc>
                <a:spcPct val="110000"/>
              </a:lnSpc>
              <a:spcBef>
                <a:spcPts val="200"/>
              </a:spcBef>
              <a:spcAft>
                <a:spcPts val="0"/>
              </a:spcAft>
              <a:buClr>
                <a:srgbClr val="C4D0D4"/>
              </a:buClr>
              <a:buSzPts val="1100"/>
              <a:buChar char="•"/>
            </a:pPr>
            <a:r>
              <a:rPr lang="pt-BR" sz="1100">
                <a:solidFill>
                  <a:srgbClr val="C4D0D4"/>
                </a:solidFill>
              </a:rPr>
              <a:t>MATRIZ BCG</a:t>
            </a:r>
            <a:endParaRPr>
              <a:solidFill>
                <a:srgbClr val="073841"/>
              </a:solidFill>
            </a:endParaRPr>
          </a:p>
          <a:p>
            <a:pPr marL="1143000" lvl="2" indent="-228600" algn="just" rtl="0">
              <a:spcBef>
                <a:spcPts val="200"/>
              </a:spcBef>
              <a:spcAft>
                <a:spcPts val="0"/>
              </a:spcAft>
              <a:buClr>
                <a:srgbClr val="073841"/>
              </a:buClr>
              <a:buSzPts val="1200"/>
              <a:buFont typeface="Noto Sans Symbols"/>
              <a:buChar char="▪"/>
            </a:pPr>
            <a:r>
              <a:rPr lang="pt-BR" sz="1200" b="1">
                <a:solidFill>
                  <a:srgbClr val="073841"/>
                </a:solidFill>
              </a:rPr>
              <a:t>ESTRATÉGIAS DE REESTRUTURAÇÃO</a:t>
            </a:r>
            <a:endParaRPr sz="1000">
              <a:solidFill>
                <a:srgbClr val="07384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rgbClr val="107082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26" name="Google Shape;1026;p2"/>
          <p:cNvCxnSpPr/>
          <p:nvPr/>
        </p:nvCxnSpPr>
        <p:spPr>
          <a:xfrm>
            <a:off x="5016652" y="774684"/>
            <a:ext cx="0" cy="5929500"/>
          </a:xfrm>
          <a:prstGeom prst="straightConnector1">
            <a:avLst/>
          </a:prstGeom>
          <a:noFill/>
          <a:ln w="9525" cap="flat" cmpd="sng">
            <a:solidFill>
              <a:srgbClr val="0C6E8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22"/>
          <p:cNvSpPr/>
          <p:nvPr/>
        </p:nvSpPr>
        <p:spPr>
          <a:xfrm>
            <a:off x="838199" y="4403531"/>
            <a:ext cx="10515601" cy="2079025"/>
          </a:xfrm>
          <a:prstGeom prst="rect">
            <a:avLst/>
          </a:prstGeom>
          <a:solidFill>
            <a:srgbClr val="DEEFF2"/>
          </a:solidFill>
          <a:ln w="25400" cap="flat" cmpd="sng">
            <a:solidFill>
              <a:srgbClr val="295E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1" name="Google Shape;1231;p22"/>
          <p:cNvSpPr/>
          <p:nvPr/>
        </p:nvSpPr>
        <p:spPr>
          <a:xfrm>
            <a:off x="838199" y="504791"/>
            <a:ext cx="7635711" cy="922911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rgbClr val="295E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" name="Google Shape;1232;p22"/>
          <p:cNvSpPr/>
          <p:nvPr/>
        </p:nvSpPr>
        <p:spPr>
          <a:xfrm>
            <a:off x="993740" y="631594"/>
            <a:ext cx="7324627" cy="669303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" name="Google Shape;1233;p22"/>
          <p:cNvSpPr txBox="1">
            <a:spLocks noGrp="1"/>
          </p:cNvSpPr>
          <p:nvPr>
            <p:ph type="title"/>
          </p:nvPr>
        </p:nvSpPr>
        <p:spPr>
          <a:xfrm>
            <a:off x="1106078" y="36438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</a:pPr>
            <a:r>
              <a:rPr lang="pt-BR"/>
              <a:t>FATORES CRÍTICOS DE SUCESSO</a:t>
            </a:r>
            <a:endParaRPr/>
          </a:p>
        </p:txBody>
      </p:sp>
      <p:sp>
        <p:nvSpPr>
          <p:cNvPr id="1234" name="Google Shape;1234;p2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20</a:t>
            </a:fld>
            <a:endParaRPr/>
          </a:p>
        </p:txBody>
      </p:sp>
      <p:sp>
        <p:nvSpPr>
          <p:cNvPr id="1235" name="Google Shape;1235;p22"/>
          <p:cNvSpPr/>
          <p:nvPr/>
        </p:nvSpPr>
        <p:spPr>
          <a:xfrm>
            <a:off x="11586623" y="6163300"/>
            <a:ext cx="478673" cy="580942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6" name="Google Shape;1236;p22" descr="Download Airplane Category Png, Clipart and Icons | FreePngClipar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73888" y="228903"/>
            <a:ext cx="1480009" cy="166365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37" name="Google Shape;1237;p22"/>
          <p:cNvGraphicFramePr/>
          <p:nvPr/>
        </p:nvGraphicFramePr>
        <p:xfrm>
          <a:off x="838200" y="1821748"/>
          <a:ext cx="10515600" cy="2412650"/>
        </p:xfrm>
        <a:graphic>
          <a:graphicData uri="http://schemas.openxmlformats.org/drawingml/2006/table">
            <a:tbl>
              <a:tblPr firstRow="1" bandRow="1">
                <a:noFill/>
                <a:tableStyleId>{9C59D1B7-3257-40C1-A109-4423079C8D7C}</a:tableStyleId>
              </a:tblPr>
              <a:tblGrid>
                <a:gridCol w="255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8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u="none" strike="noStrike" cap="none"/>
                        <a:t>INDÚSTRIA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/>
                        <a:t>FATORES-CHAVE DE COMPRA 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u="none" strike="noStrike" cap="none"/>
                        <a:t>FATORES DE COMPETIÇÃO 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4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lt1"/>
                          </a:solidFill>
                        </a:rPr>
                        <a:t>TURISMO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lt1"/>
                          </a:solidFill>
                        </a:rPr>
                        <a:t>Preço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lt1"/>
                          </a:solidFill>
                        </a:rPr>
                        <a:t>Comodidades (ex::pagamento em prestações)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lt1"/>
                          </a:solidFill>
                        </a:rPr>
                        <a:t>Variedade dos serviços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lt1"/>
                          </a:solidFill>
                        </a:rPr>
                        <a:t>Atendimento personalizado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rgbClr val="054854"/>
                          </a:solidFill>
                        </a:rPr>
                        <a:t>  </a:t>
                      </a:r>
                      <a:r>
                        <a:rPr lang="pt-BR" sz="1400" b="1" u="none" strike="noStrike" cap="none">
                          <a:solidFill>
                            <a:schemeClr val="lt1"/>
                          </a:solidFill>
                        </a:rPr>
                        <a:t>Localização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Atividades promocionais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Preço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Comodidades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Diferenciação dos serviços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Fidelizar Clientes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38" name="Google Shape;1238;p22"/>
          <p:cNvSpPr txBox="1"/>
          <p:nvPr/>
        </p:nvSpPr>
        <p:spPr>
          <a:xfrm>
            <a:off x="884358" y="4535102"/>
            <a:ext cx="10423281" cy="1815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rgbClr val="054854"/>
                </a:solidFill>
                <a:latin typeface="Arial"/>
                <a:ea typeface="Arial"/>
                <a:cs typeface="Arial"/>
                <a:sym typeface="Arial"/>
              </a:rPr>
              <a:t>Fatores-chave de compra: </a:t>
            </a:r>
            <a:r>
              <a:rPr lang="pt-BR" sz="1400" b="0" i="0" u="none" strike="noStrike" cap="none">
                <a:solidFill>
                  <a:srgbClr val="054854"/>
                </a:solidFill>
                <a:latin typeface="Arial"/>
                <a:ea typeface="Arial"/>
                <a:cs typeface="Arial"/>
                <a:sym typeface="Arial"/>
              </a:rPr>
              <a:t>Para o cliente, o atendimento personalizado é algo muito importante assim como a localização, sendo de fácil acesso para clientes que vivem </a:t>
            </a:r>
            <a:r>
              <a:rPr lang="pt-BR">
                <a:solidFill>
                  <a:srgbClr val="054854"/>
                </a:solidFill>
              </a:rPr>
              <a:t>perto dos pontos onde a empresa está localizada</a:t>
            </a:r>
            <a:r>
              <a:rPr lang="pt-BR" sz="1400" b="0" i="0" u="none" strike="noStrike" cap="none">
                <a:solidFill>
                  <a:srgbClr val="054854"/>
                </a:solidFill>
                <a:latin typeface="Arial"/>
                <a:ea typeface="Arial"/>
                <a:cs typeface="Arial"/>
                <a:sym typeface="Arial"/>
              </a:rPr>
              <a:t>s. 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rgbClr val="054854"/>
                </a:solidFill>
                <a:latin typeface="Arial"/>
                <a:ea typeface="Arial"/>
                <a:cs typeface="Arial"/>
                <a:sym typeface="Arial"/>
              </a:rPr>
              <a:t>A variedade dos serviços também é algo a que o cliente dá valor pois têm mais opções de escolha de acordo com as suas necessidades. O preço é algo que pode também colocar a empresa em vantagem em relação a outra aos olhos do cliente.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5485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rgbClr val="054854"/>
                </a:solidFill>
                <a:latin typeface="Arial"/>
                <a:ea typeface="Arial"/>
                <a:cs typeface="Arial"/>
                <a:sym typeface="Arial"/>
              </a:rPr>
              <a:t>Fatores de competição: </a:t>
            </a:r>
            <a:r>
              <a:rPr lang="pt-BR" sz="1400" b="0" i="0" u="none" strike="noStrike" cap="none">
                <a:solidFill>
                  <a:srgbClr val="054854"/>
                </a:solidFill>
                <a:latin typeface="Arial"/>
                <a:ea typeface="Arial"/>
                <a:cs typeface="Arial"/>
                <a:sym typeface="Arial"/>
              </a:rPr>
              <a:t>Uma empresa neste setor compete com outras através de fatores como o preço dos serviços, a sua diferenciação, as atividades promocionais que estas oferecem além da fidelização de clientes que é obtida muitas vezes através de boas </a:t>
            </a:r>
            <a:r>
              <a:rPr lang="pt-BR">
                <a:solidFill>
                  <a:srgbClr val="054854"/>
                </a:solidFill>
              </a:rPr>
              <a:t>experiências</a:t>
            </a:r>
            <a:r>
              <a:rPr lang="pt-BR" sz="1400" b="0" i="0" u="none" strike="noStrike" cap="none">
                <a:solidFill>
                  <a:srgbClr val="054854"/>
                </a:solidFill>
                <a:latin typeface="Arial"/>
                <a:ea typeface="Arial"/>
                <a:cs typeface="Arial"/>
                <a:sym typeface="Arial"/>
              </a:rPr>
              <a:t> anteriores com a empresa.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FE5"/>
        </a:solidFill>
        <a:effectLst/>
      </p:bgPr>
    </p:bg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3" name="Google Shape;124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09687"/>
            <a:ext cx="12192000" cy="7767687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p2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21</a:t>
            </a:fld>
            <a:endParaRPr/>
          </a:p>
        </p:txBody>
      </p:sp>
      <p:sp>
        <p:nvSpPr>
          <p:cNvPr id="1245" name="Google Shape;1245;p23"/>
          <p:cNvSpPr/>
          <p:nvPr/>
        </p:nvSpPr>
        <p:spPr>
          <a:xfrm>
            <a:off x="1348033" y="1866507"/>
            <a:ext cx="9228841" cy="2714920"/>
          </a:xfrm>
          <a:prstGeom prst="rect">
            <a:avLst/>
          </a:prstGeom>
          <a:solidFill>
            <a:srgbClr val="107082">
              <a:alpha val="36862"/>
            </a:srgbClr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  <a:effectLst>
            <a:outerShdw blurRad="1270000" dist="165100" dir="4800000" algn="ctr" rotWithShape="0">
              <a:srgbClr val="000000">
                <a:alpha val="96078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10708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6" name="Google Shape;1246;p23"/>
          <p:cNvSpPr/>
          <p:nvPr/>
        </p:nvSpPr>
        <p:spPr>
          <a:xfrm>
            <a:off x="1541281" y="2026762"/>
            <a:ext cx="8842343" cy="2394409"/>
          </a:xfrm>
          <a:prstGeom prst="rect">
            <a:avLst/>
          </a:prstGeom>
          <a:solidFill>
            <a:schemeClr val="lt1">
              <a:alpha val="76862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7" name="Google Shape;1247;p23"/>
          <p:cNvSpPr txBox="1">
            <a:spLocks noGrp="1"/>
          </p:cNvSpPr>
          <p:nvPr>
            <p:ph type="title"/>
          </p:nvPr>
        </p:nvSpPr>
        <p:spPr>
          <a:xfrm>
            <a:off x="2658359" y="2763966"/>
            <a:ext cx="10637363" cy="1025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 sz="5400">
                <a:solidFill>
                  <a:srgbClr val="107082"/>
                </a:solidFill>
              </a:rPr>
              <a:t>ANÁLISE INTERNA</a:t>
            </a:r>
            <a:endParaRPr sz="5400">
              <a:solidFill>
                <a:srgbClr val="10708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24"/>
          <p:cNvSpPr/>
          <p:nvPr/>
        </p:nvSpPr>
        <p:spPr>
          <a:xfrm rot="5586904">
            <a:off x="-2037512" y="2220315"/>
            <a:ext cx="4015990" cy="2717309"/>
          </a:xfrm>
          <a:prstGeom prst="blockArc">
            <a:avLst>
              <a:gd name="adj1" fmla="val 10689950"/>
              <a:gd name="adj2" fmla="val 21485227"/>
              <a:gd name="adj3" fmla="val 1321"/>
            </a:avLst>
          </a:prstGeom>
          <a:solidFill>
            <a:srgbClr val="107082"/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3" name="Google Shape;125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/>
              <a:t>RECURSOS DA EMPRESA</a:t>
            </a:r>
            <a:endParaRPr/>
          </a:p>
        </p:txBody>
      </p:sp>
      <p:sp>
        <p:nvSpPr>
          <p:cNvPr id="1254" name="Google Shape;1254;p2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22</a:t>
            </a:fld>
            <a:endParaRPr/>
          </a:p>
        </p:txBody>
      </p:sp>
      <p:sp>
        <p:nvSpPr>
          <p:cNvPr id="1255" name="Google Shape;1255;p24"/>
          <p:cNvSpPr/>
          <p:nvPr/>
        </p:nvSpPr>
        <p:spPr>
          <a:xfrm>
            <a:off x="622169" y="509047"/>
            <a:ext cx="5627700" cy="923700"/>
          </a:xfrm>
          <a:prstGeom prst="rect">
            <a:avLst/>
          </a:prstGeom>
          <a:noFill/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" name="Google Shape;1256;p24"/>
          <p:cNvSpPr txBox="1"/>
          <p:nvPr/>
        </p:nvSpPr>
        <p:spPr>
          <a:xfrm>
            <a:off x="1291472" y="1834610"/>
            <a:ext cx="25546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RECURSOS HUMANOS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7" name="Google Shape;1257;p24"/>
          <p:cNvGrpSpPr/>
          <p:nvPr/>
        </p:nvGrpSpPr>
        <p:grpSpPr>
          <a:xfrm>
            <a:off x="578779" y="1169348"/>
            <a:ext cx="10129003" cy="5498741"/>
            <a:chOff x="50878" y="-218007"/>
            <a:chExt cx="10129003" cy="5498741"/>
          </a:xfrm>
        </p:grpSpPr>
        <p:sp>
          <p:nvSpPr>
            <p:cNvPr id="1258" name="Google Shape;1258;p24"/>
            <p:cNvSpPr/>
            <p:nvPr/>
          </p:nvSpPr>
          <p:spPr>
            <a:xfrm>
              <a:off x="4803157" y="-218007"/>
              <a:ext cx="5376724" cy="5498741"/>
            </a:xfrm>
            <a:prstGeom prst="blockArc">
              <a:avLst>
                <a:gd name="adj1" fmla="val 18900000"/>
                <a:gd name="adj2" fmla="val 2700000"/>
                <a:gd name="adj3" fmla="val 393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67618" y="408329"/>
              <a:ext cx="7585541" cy="816658"/>
            </a:xfrm>
            <a:prstGeom prst="rect">
              <a:avLst/>
            </a:prstGeom>
            <a:solidFill>
              <a:srgbClr val="0D708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24">
              <a:hlinkClick r:id="rId3" action="ppaction://hlinksldjump"/>
            </p:cNvPr>
            <p:cNvSpPr txBox="1"/>
            <p:nvPr/>
          </p:nvSpPr>
          <p:spPr>
            <a:xfrm>
              <a:off x="567618" y="408329"/>
              <a:ext cx="7585541" cy="8166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 HUMANOS</a:t>
              </a:r>
              <a:endParaRPr sz="140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50878" y="303337"/>
              <a:ext cx="1020822" cy="1020822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rgbClr val="0D70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24"/>
            <p:cNvSpPr/>
            <p:nvPr/>
          </p:nvSpPr>
          <p:spPr>
            <a:xfrm>
              <a:off x="892025" y="1633316"/>
              <a:ext cx="7288686" cy="816658"/>
            </a:xfrm>
            <a:prstGeom prst="rect">
              <a:avLst/>
            </a:prstGeom>
            <a:solidFill>
              <a:srgbClr val="02475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24">
              <a:hlinkClick r:id="rId4" action="ppaction://hlinksldjump"/>
            </p:cNvPr>
            <p:cNvSpPr txBox="1"/>
            <p:nvPr/>
          </p:nvSpPr>
          <p:spPr>
            <a:xfrm>
              <a:off x="892025" y="1633316"/>
              <a:ext cx="7288686" cy="8166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 FINANCEIROS</a:t>
              </a:r>
              <a:endParaRPr sz="140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64" name="Google Shape;1264;p24"/>
            <p:cNvSpPr/>
            <p:nvPr/>
          </p:nvSpPr>
          <p:spPr>
            <a:xfrm>
              <a:off x="354062" y="1531233"/>
              <a:ext cx="1020822" cy="1020822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rgbClr val="02475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24"/>
            <p:cNvSpPr/>
            <p:nvPr/>
          </p:nvSpPr>
          <p:spPr>
            <a:xfrm>
              <a:off x="567618" y="2858303"/>
              <a:ext cx="7585541" cy="81665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24">
              <a:hlinkClick r:id="rId5" action="ppaction://hlinksldjump"/>
            </p:cNvPr>
            <p:cNvSpPr txBox="1"/>
            <p:nvPr/>
          </p:nvSpPr>
          <p:spPr>
            <a:xfrm>
              <a:off x="567618" y="2858303"/>
              <a:ext cx="7585541" cy="8166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 ORGANIZACIONAIS</a:t>
              </a:r>
              <a:endParaRPr sz="140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67" name="Google Shape;1267;p24"/>
            <p:cNvSpPr/>
            <p:nvPr/>
          </p:nvSpPr>
          <p:spPr>
            <a:xfrm>
              <a:off x="57207" y="2756220"/>
              <a:ext cx="1020822" cy="1020822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68" name="Google Shape;1268;p24" descr="Man Icons - Download Free Vector Icons | Noun Project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0440" y="1914457"/>
            <a:ext cx="628846" cy="628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9" name="Google Shape;1269;p24" descr="Man Icons - Download Free Vector Icons | Noun Project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72480" y="1801702"/>
            <a:ext cx="628846" cy="628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0" name="Google Shape;1270;p2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32753" y="1940602"/>
            <a:ext cx="627942" cy="627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1" name="Google Shape;1271;p24" descr="Financeiro - ícones de negócios e finanças grátis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32753" y="3059783"/>
            <a:ext cx="738433" cy="73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2" name="Google Shape;1272;p24" descr="GTL - Internet Visits (2 of 2) – Apps no Google Play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78297" y="4278330"/>
            <a:ext cx="817211" cy="817211"/>
          </a:xfrm>
          <a:prstGeom prst="rect">
            <a:avLst/>
          </a:prstGeom>
          <a:noFill/>
          <a:ln>
            <a:noFill/>
          </a:ln>
        </p:spPr>
      </p:pic>
      <p:sp>
        <p:nvSpPr>
          <p:cNvPr id="1273" name="Google Shape;1273;p24"/>
          <p:cNvSpPr/>
          <p:nvPr/>
        </p:nvSpPr>
        <p:spPr>
          <a:xfrm>
            <a:off x="11402700" y="5988050"/>
            <a:ext cx="552600" cy="723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25"/>
          <p:cNvSpPr/>
          <p:nvPr/>
        </p:nvSpPr>
        <p:spPr>
          <a:xfrm rot="5586904">
            <a:off x="-2037512" y="2220315"/>
            <a:ext cx="4015990" cy="2717309"/>
          </a:xfrm>
          <a:prstGeom prst="blockArc">
            <a:avLst>
              <a:gd name="adj1" fmla="val 10689950"/>
              <a:gd name="adj2" fmla="val 21485227"/>
              <a:gd name="adj3" fmla="val 1321"/>
            </a:avLst>
          </a:prstGeom>
          <a:solidFill>
            <a:srgbClr val="107082"/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9" name="Google Shape;1279;p25"/>
          <p:cNvSpPr/>
          <p:nvPr/>
        </p:nvSpPr>
        <p:spPr>
          <a:xfrm>
            <a:off x="996214" y="2473669"/>
            <a:ext cx="10956974" cy="326345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0" name="Google Shape;1280;p25"/>
          <p:cNvGrpSpPr/>
          <p:nvPr/>
        </p:nvGrpSpPr>
        <p:grpSpPr>
          <a:xfrm>
            <a:off x="578779" y="1690692"/>
            <a:ext cx="10128879" cy="3779895"/>
            <a:chOff x="50878" y="303337"/>
            <a:chExt cx="10128879" cy="3779895"/>
          </a:xfrm>
        </p:grpSpPr>
        <p:sp>
          <p:nvSpPr>
            <p:cNvPr id="1281" name="Google Shape;1281;p25"/>
            <p:cNvSpPr/>
            <p:nvPr/>
          </p:nvSpPr>
          <p:spPr>
            <a:xfrm rot="10800000" flipH="1">
              <a:off x="4803157" y="2132731"/>
              <a:ext cx="5376600" cy="797400"/>
            </a:xfrm>
            <a:prstGeom prst="blockArc">
              <a:avLst>
                <a:gd name="adj1" fmla="val 18900000"/>
                <a:gd name="adj2" fmla="val 2700000"/>
                <a:gd name="adj3" fmla="val 393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67618" y="408329"/>
              <a:ext cx="7585500" cy="816600"/>
            </a:xfrm>
            <a:prstGeom prst="rect">
              <a:avLst/>
            </a:prstGeom>
            <a:solidFill>
              <a:srgbClr val="0D708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5">
              <a:hlinkClick r:id="rId3" action="ppaction://hlinksldjump"/>
            </p:cNvPr>
            <p:cNvSpPr txBox="1"/>
            <p:nvPr/>
          </p:nvSpPr>
          <p:spPr>
            <a:xfrm>
              <a:off x="567618" y="408329"/>
              <a:ext cx="7585500" cy="81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 HUMANOS</a:t>
              </a:r>
              <a:endParaRPr sz="140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50878" y="303337"/>
              <a:ext cx="1020900" cy="1020900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rgbClr val="0D70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892025" y="1633316"/>
              <a:ext cx="7288800" cy="81660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873426" y="1446393"/>
              <a:ext cx="1020900" cy="102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1819384" y="3266632"/>
              <a:ext cx="5064600" cy="81660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5"/>
            <p:cNvSpPr txBox="1"/>
            <p:nvPr/>
          </p:nvSpPr>
          <p:spPr>
            <a:xfrm>
              <a:off x="1819384" y="3266632"/>
              <a:ext cx="5064600" cy="81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RECURSOS ORGANIZACIONAIS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1530489" y="1889246"/>
              <a:ext cx="1020900" cy="102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5"/>
            <p:cNvSpPr txBox="1"/>
            <p:nvPr/>
          </p:nvSpPr>
          <p:spPr>
            <a:xfrm>
              <a:off x="892025" y="1633316"/>
              <a:ext cx="7288800" cy="81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RECUSOS FINANCEIROS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1" name="Google Shape;1291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/>
              <a:t>RECURSOS DA EMPRESA</a:t>
            </a:r>
            <a:endParaRPr/>
          </a:p>
        </p:txBody>
      </p:sp>
      <p:sp>
        <p:nvSpPr>
          <p:cNvPr id="1292" name="Google Shape;1292;p2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23</a:t>
            </a:fld>
            <a:endParaRPr/>
          </a:p>
        </p:txBody>
      </p:sp>
      <p:sp>
        <p:nvSpPr>
          <p:cNvPr id="1293" name="Google Shape;1293;p25"/>
          <p:cNvSpPr/>
          <p:nvPr/>
        </p:nvSpPr>
        <p:spPr>
          <a:xfrm>
            <a:off x="622169" y="509047"/>
            <a:ext cx="5627802" cy="923827"/>
          </a:xfrm>
          <a:prstGeom prst="rect">
            <a:avLst/>
          </a:prstGeom>
          <a:noFill/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4" name="Google Shape;1294;p25"/>
          <p:cNvSpPr txBox="1"/>
          <p:nvPr/>
        </p:nvSpPr>
        <p:spPr>
          <a:xfrm>
            <a:off x="1291472" y="1834610"/>
            <a:ext cx="25546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5" name="Google Shape;1295;p25" descr="Man Icons - Download Free Vector Icons | Noun Projec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0440" y="1914457"/>
            <a:ext cx="628846" cy="628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6" name="Google Shape;1296;p25" descr="Man Icons - Download Free Vector Icons | Noun Projec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2480" y="1801702"/>
            <a:ext cx="628846" cy="628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7" name="Google Shape;1297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32753" y="1940602"/>
            <a:ext cx="627942" cy="627942"/>
          </a:xfrm>
          <a:prstGeom prst="rect">
            <a:avLst/>
          </a:prstGeom>
          <a:noFill/>
          <a:ln>
            <a:noFill/>
          </a:ln>
        </p:spPr>
      </p:pic>
      <p:sp>
        <p:nvSpPr>
          <p:cNvPr id="1298" name="Google Shape;1298;p25" descr="Engrenagens de configurações - ícones de interface grátis"/>
          <p:cNvSpPr/>
          <p:nvPr/>
        </p:nvSpPr>
        <p:spPr>
          <a:xfrm>
            <a:off x="5943600" y="3276600"/>
            <a:ext cx="1720392" cy="1720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9" name="Google Shape;1299;p25"/>
          <p:cNvSpPr txBox="1"/>
          <p:nvPr/>
        </p:nvSpPr>
        <p:spPr>
          <a:xfrm>
            <a:off x="1170390" y="2835024"/>
            <a:ext cx="10867500" cy="30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500" b="1" i="0" u="none" strike="noStrike" cap="none">
                <a:solidFill>
                  <a:srgbClr val="107082"/>
                </a:solidFill>
              </a:rPr>
              <a:t>TRABALHADORES: </a:t>
            </a:r>
            <a:r>
              <a:rPr lang="pt-BR" sz="1500" i="0" u="none" strike="noStrike" cap="none">
                <a:solidFill>
                  <a:srgbClr val="000000"/>
                </a:solidFill>
              </a:rPr>
              <a:t>12</a:t>
            </a:r>
            <a:endParaRPr sz="15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b="1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500" b="1" i="0" u="none" strike="noStrike" cap="none">
                <a:solidFill>
                  <a:srgbClr val="107082"/>
                </a:solidFill>
              </a:rPr>
              <a:t>QUALIFICAÇÕES DOS TRABALHADORES</a:t>
            </a:r>
            <a:r>
              <a:rPr lang="pt-BR" sz="1500" b="1" i="0" u="none" strike="noStrike" cap="none">
                <a:solidFill>
                  <a:srgbClr val="000000"/>
                </a:solidFill>
              </a:rPr>
              <a:t>:</a:t>
            </a:r>
            <a:endParaRPr sz="15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500" i="0" u="none" strike="noStrike" cap="none">
                <a:solidFill>
                  <a:srgbClr val="000000"/>
                </a:solidFill>
              </a:rPr>
              <a:t>      - Trabalhadores com licenciatura: 9</a:t>
            </a:r>
            <a:endParaRPr sz="15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500" i="0" u="none" strike="noStrike" cap="none">
                <a:solidFill>
                  <a:srgbClr val="000000"/>
                </a:solidFill>
              </a:rPr>
              <a:t>      - Trabalhadores com ensino secundário: 3</a:t>
            </a:r>
            <a:endParaRPr sz="15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500" b="1" i="0" u="none" strike="noStrike" cap="none">
                <a:solidFill>
                  <a:srgbClr val="107082"/>
                </a:solidFill>
              </a:rPr>
              <a:t>GRAU DE MOTIVAÇÃO E EMPENHO:</a:t>
            </a:r>
            <a:endParaRPr sz="15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500" i="0" u="none" strike="noStrike" cap="none">
                <a:solidFill>
                  <a:srgbClr val="000000"/>
                </a:solidFill>
              </a:rPr>
              <a:t>     - Numa classificação de 1 a 5, todos estão a 4</a:t>
            </a:r>
            <a:endParaRPr sz="15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500" i="0" u="none" strike="noStrike" cap="none">
                <a:solidFill>
                  <a:srgbClr val="000000"/>
                </a:solidFill>
              </a:rPr>
              <a:t>Todos os trabalhadores estão qualificados com cursos específicos para exercer com eficiência as tarefas que lhes são confiadas no âmbito do turismo e eventos empresariais</a:t>
            </a:r>
            <a:r>
              <a:rPr lang="pt-BR" sz="1500"/>
              <a:t>.</a:t>
            </a:r>
            <a:endParaRPr sz="15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0" name="Google Shape;1300;p25"/>
          <p:cNvSpPr/>
          <p:nvPr/>
        </p:nvSpPr>
        <p:spPr>
          <a:xfrm>
            <a:off x="11402700" y="5988050"/>
            <a:ext cx="552600" cy="723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26"/>
          <p:cNvSpPr/>
          <p:nvPr/>
        </p:nvSpPr>
        <p:spPr>
          <a:xfrm rot="5586904">
            <a:off x="-2037512" y="2220315"/>
            <a:ext cx="4015990" cy="2717309"/>
          </a:xfrm>
          <a:prstGeom prst="blockArc">
            <a:avLst>
              <a:gd name="adj1" fmla="val 10689950"/>
              <a:gd name="adj2" fmla="val 21485227"/>
              <a:gd name="adj3" fmla="val 1321"/>
            </a:avLst>
          </a:prstGeom>
          <a:solidFill>
            <a:srgbClr val="107082"/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6" name="Google Shape;1306;p26"/>
          <p:cNvSpPr/>
          <p:nvPr/>
        </p:nvSpPr>
        <p:spPr>
          <a:xfrm>
            <a:off x="1139286" y="3347944"/>
            <a:ext cx="10815954" cy="233603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021D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7" name="Google Shape;1307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/>
              <a:t>RECURSOS DA EMPRESA</a:t>
            </a:r>
            <a:endParaRPr/>
          </a:p>
        </p:txBody>
      </p:sp>
      <p:sp>
        <p:nvSpPr>
          <p:cNvPr id="1308" name="Google Shape;1308;p26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24</a:t>
            </a:fld>
            <a:endParaRPr/>
          </a:p>
        </p:txBody>
      </p:sp>
      <p:sp>
        <p:nvSpPr>
          <p:cNvPr id="1309" name="Google Shape;1309;p26"/>
          <p:cNvSpPr/>
          <p:nvPr/>
        </p:nvSpPr>
        <p:spPr>
          <a:xfrm>
            <a:off x="622169" y="509047"/>
            <a:ext cx="5627802" cy="923827"/>
          </a:xfrm>
          <a:prstGeom prst="rect">
            <a:avLst/>
          </a:prstGeom>
          <a:noFill/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0" name="Google Shape;1310;p26"/>
          <p:cNvSpPr txBox="1"/>
          <p:nvPr/>
        </p:nvSpPr>
        <p:spPr>
          <a:xfrm>
            <a:off x="1291472" y="1834610"/>
            <a:ext cx="25546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RECURSOS HUMANOS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1" name="Google Shape;1311;p26"/>
          <p:cNvGrpSpPr/>
          <p:nvPr/>
        </p:nvGrpSpPr>
        <p:grpSpPr>
          <a:xfrm>
            <a:off x="578779" y="160631"/>
            <a:ext cx="10272177" cy="5156204"/>
            <a:chOff x="50878" y="-1226724"/>
            <a:chExt cx="10272177" cy="5156204"/>
          </a:xfrm>
        </p:grpSpPr>
        <p:sp>
          <p:nvSpPr>
            <p:cNvPr id="1312" name="Google Shape;1312;p26"/>
            <p:cNvSpPr/>
            <p:nvPr/>
          </p:nvSpPr>
          <p:spPr>
            <a:xfrm rot="10800000" flipH="1">
              <a:off x="6094248" y="-1226724"/>
              <a:ext cx="4228807" cy="2513199"/>
            </a:xfrm>
            <a:prstGeom prst="blockArc">
              <a:avLst>
                <a:gd name="adj1" fmla="val 18900000"/>
                <a:gd name="adj2" fmla="val 2700000"/>
                <a:gd name="adj3" fmla="val 393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567618" y="408329"/>
              <a:ext cx="7585541" cy="816658"/>
            </a:xfrm>
            <a:prstGeom prst="rect">
              <a:avLst/>
            </a:prstGeom>
            <a:solidFill>
              <a:srgbClr val="0D708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6"/>
            <p:cNvSpPr txBox="1"/>
            <p:nvPr/>
          </p:nvSpPr>
          <p:spPr>
            <a:xfrm>
              <a:off x="567618" y="408329"/>
              <a:ext cx="7585541" cy="8166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 HUMANOS</a:t>
              </a:r>
              <a:endParaRPr sz="140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50878" y="303337"/>
              <a:ext cx="1020822" cy="1020822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rgbClr val="0D70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92025" y="1633316"/>
              <a:ext cx="7288686" cy="816658"/>
            </a:xfrm>
            <a:prstGeom prst="rect">
              <a:avLst/>
            </a:prstGeom>
            <a:solidFill>
              <a:srgbClr val="02475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26">
              <a:hlinkClick r:id="rId3" action="ppaction://hlinksldjump"/>
            </p:cNvPr>
            <p:cNvSpPr txBox="1"/>
            <p:nvPr/>
          </p:nvSpPr>
          <p:spPr>
            <a:xfrm>
              <a:off x="892025" y="1633316"/>
              <a:ext cx="7288686" cy="8166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 FINANCEIROS</a:t>
              </a:r>
              <a:endParaRPr sz="140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18" name="Google Shape;1318;p26"/>
            <p:cNvSpPr/>
            <p:nvPr/>
          </p:nvSpPr>
          <p:spPr>
            <a:xfrm>
              <a:off x="354062" y="1531233"/>
              <a:ext cx="1020822" cy="1020822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rgbClr val="02475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2194414" y="3112822"/>
              <a:ext cx="5683239" cy="816658"/>
            </a:xfrm>
            <a:prstGeom prst="rect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26"/>
            <p:cNvSpPr txBox="1"/>
            <p:nvPr/>
          </p:nvSpPr>
          <p:spPr>
            <a:xfrm>
              <a:off x="2194414" y="3112822"/>
              <a:ext cx="5683239" cy="8166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RECURSOS ORGANIZACIONAIS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57207" y="2756220"/>
              <a:ext cx="1020822" cy="1020822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22" name="Google Shape;1322;p26" descr="Man Icons - Download Free Vector Icons | Noun Projec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0440" y="1914457"/>
            <a:ext cx="628846" cy="628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3" name="Google Shape;1323;p26" descr="Man Icons - Download Free Vector Icons | Noun Projec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2480" y="1801702"/>
            <a:ext cx="628846" cy="628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4" name="Google Shape;1324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32753" y="1940602"/>
            <a:ext cx="627942" cy="627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5" name="Google Shape;1325;p26" descr="Financeiro - ícones de negócios e finanças grátis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32753" y="3059783"/>
            <a:ext cx="738433" cy="738433"/>
          </a:xfrm>
          <a:prstGeom prst="rect">
            <a:avLst/>
          </a:prstGeom>
          <a:noFill/>
          <a:ln>
            <a:noFill/>
          </a:ln>
        </p:spPr>
      </p:pic>
      <p:sp>
        <p:nvSpPr>
          <p:cNvPr id="1326" name="Google Shape;1326;p26" descr="Engrenagens de configurações - ícones de interface grátis"/>
          <p:cNvSpPr/>
          <p:nvPr/>
        </p:nvSpPr>
        <p:spPr>
          <a:xfrm>
            <a:off x="5943600" y="3276600"/>
            <a:ext cx="1720392" cy="1720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7" name="Google Shape;1327;p26"/>
          <p:cNvSpPr txBox="1"/>
          <p:nvPr/>
        </p:nvSpPr>
        <p:spPr>
          <a:xfrm>
            <a:off x="1559582" y="4010755"/>
            <a:ext cx="8875889" cy="1557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500" i="0" u="none" strike="noStrike" cap="none">
                <a:solidFill>
                  <a:srgbClr val="000000"/>
                </a:solidFill>
              </a:rPr>
              <a:t>A empresa apresenta uma boa situação financeira:</a:t>
            </a:r>
            <a:endParaRPr sz="1500" i="0" u="none" strike="noStrike" cap="none">
              <a:solidFill>
                <a:srgbClr val="FFCC66"/>
              </a:solidFill>
            </a:endParaRPr>
          </a:p>
          <a:p>
            <a:pPr marL="285750" marR="0" lvl="0" indent="-2794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Char char="-"/>
            </a:pPr>
            <a:r>
              <a:rPr lang="pt-BR" sz="1500" b="1" i="0" u="none" strike="noStrike" cap="none">
                <a:solidFill>
                  <a:srgbClr val="FFCC66"/>
                </a:solidFill>
              </a:rPr>
              <a:t>CAPITAL SOCIAL: </a:t>
            </a:r>
            <a:r>
              <a:rPr lang="pt-BR" sz="1500" i="0" u="none" strike="noStrike" cap="none">
                <a:solidFill>
                  <a:schemeClr val="dk1"/>
                </a:solidFill>
              </a:rPr>
              <a:t>300000 €, </a:t>
            </a:r>
            <a:r>
              <a:rPr lang="pt-BR" sz="1500">
                <a:solidFill>
                  <a:schemeClr val="dk1"/>
                </a:solidFill>
              </a:rPr>
              <a:t>dividido por cotas</a:t>
            </a:r>
            <a:r>
              <a:rPr lang="pt-BR" sz="1500" i="0" u="none" strike="noStrike" cap="none">
                <a:solidFill>
                  <a:srgbClr val="000000"/>
                </a:solidFill>
              </a:rPr>
              <a:t>;</a:t>
            </a:r>
            <a:endParaRPr sz="1500" i="0" u="none" strike="noStrike" cap="none">
              <a:solidFill>
                <a:srgbClr val="000000"/>
              </a:solidFill>
            </a:endParaRPr>
          </a:p>
          <a:p>
            <a:pPr marL="285750" marR="0" lvl="0" indent="-27940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Char char="-"/>
            </a:pPr>
            <a:r>
              <a:rPr lang="pt-BR" sz="1500" b="1" i="0" u="none" strike="noStrike" cap="none">
                <a:solidFill>
                  <a:srgbClr val="FFCC66"/>
                </a:solidFill>
              </a:rPr>
              <a:t>LIQUIDEZ DA EMPRESA: </a:t>
            </a:r>
            <a:r>
              <a:rPr lang="pt-BR" sz="1500" i="0" u="none" strike="noStrike" cap="none">
                <a:solidFill>
                  <a:srgbClr val="000000"/>
                </a:solidFill>
              </a:rPr>
              <a:t>45%;</a:t>
            </a:r>
            <a:endParaRPr sz="1300"/>
          </a:p>
          <a:p>
            <a:pPr marL="285750" marR="0" lvl="0" indent="-27940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Char char="-"/>
            </a:pPr>
            <a:r>
              <a:rPr lang="pt-BR" sz="1500" i="0" u="none" strike="noStrike" cap="none">
                <a:solidFill>
                  <a:srgbClr val="000000"/>
                </a:solidFill>
              </a:rPr>
              <a:t>A empresa não apresenta nenhuma dívida fiscal</a:t>
            </a:r>
            <a:r>
              <a:rPr lang="pt-BR" sz="1500"/>
              <a:t>.</a:t>
            </a:r>
            <a:endParaRPr sz="1300"/>
          </a:p>
        </p:txBody>
      </p:sp>
      <p:sp>
        <p:nvSpPr>
          <p:cNvPr id="1328" name="Google Shape;1328;p26"/>
          <p:cNvSpPr/>
          <p:nvPr/>
        </p:nvSpPr>
        <p:spPr>
          <a:xfrm>
            <a:off x="11402700" y="5988050"/>
            <a:ext cx="552600" cy="723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3" name="Google Shape;1333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902" y="4615018"/>
            <a:ext cx="10960554" cy="2160087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27"/>
          <p:cNvSpPr/>
          <p:nvPr/>
        </p:nvSpPr>
        <p:spPr>
          <a:xfrm rot="5586904">
            <a:off x="-2037512" y="2220315"/>
            <a:ext cx="4015990" cy="2717309"/>
          </a:xfrm>
          <a:prstGeom prst="blockArc">
            <a:avLst>
              <a:gd name="adj1" fmla="val 10689950"/>
              <a:gd name="adj2" fmla="val 21485227"/>
              <a:gd name="adj3" fmla="val 1321"/>
            </a:avLst>
          </a:prstGeom>
          <a:solidFill>
            <a:srgbClr val="107082"/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5" name="Google Shape;1335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/>
              <a:t>RECURSOS DA EMPRESA</a:t>
            </a:r>
            <a:endParaRPr/>
          </a:p>
        </p:txBody>
      </p:sp>
      <p:sp>
        <p:nvSpPr>
          <p:cNvPr id="1336" name="Google Shape;1336;p27"/>
          <p:cNvSpPr/>
          <p:nvPr/>
        </p:nvSpPr>
        <p:spPr>
          <a:xfrm>
            <a:off x="622169" y="509047"/>
            <a:ext cx="5627802" cy="923827"/>
          </a:xfrm>
          <a:prstGeom prst="rect">
            <a:avLst/>
          </a:prstGeom>
          <a:noFill/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37" name="Google Shape;1337;p27"/>
          <p:cNvSpPr txBox="1"/>
          <p:nvPr/>
        </p:nvSpPr>
        <p:spPr>
          <a:xfrm>
            <a:off x="1291472" y="1834610"/>
            <a:ext cx="25546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RECURSOS HUMANOS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8" name="Google Shape;1338;p27"/>
          <p:cNvGrpSpPr/>
          <p:nvPr/>
        </p:nvGrpSpPr>
        <p:grpSpPr>
          <a:xfrm>
            <a:off x="578779" y="1690692"/>
            <a:ext cx="10455463" cy="3473705"/>
            <a:chOff x="50878" y="303337"/>
            <a:chExt cx="10455463" cy="3473705"/>
          </a:xfrm>
        </p:grpSpPr>
        <p:sp>
          <p:nvSpPr>
            <p:cNvPr id="1339" name="Google Shape;1339;p27"/>
            <p:cNvSpPr/>
            <p:nvPr/>
          </p:nvSpPr>
          <p:spPr>
            <a:xfrm rot="10800000" flipH="1">
              <a:off x="5129617" y="549066"/>
              <a:ext cx="5376724" cy="1891017"/>
            </a:xfrm>
            <a:prstGeom prst="blockArc">
              <a:avLst>
                <a:gd name="adj1" fmla="val 18900000"/>
                <a:gd name="adj2" fmla="val 2700000"/>
                <a:gd name="adj3" fmla="val 393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567618" y="408329"/>
              <a:ext cx="7585541" cy="816658"/>
            </a:xfrm>
            <a:prstGeom prst="rect">
              <a:avLst/>
            </a:prstGeom>
            <a:solidFill>
              <a:srgbClr val="0D70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27"/>
            <p:cNvSpPr txBox="1"/>
            <p:nvPr/>
          </p:nvSpPr>
          <p:spPr>
            <a:xfrm>
              <a:off x="567618" y="408329"/>
              <a:ext cx="7585541" cy="8166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 HUMANOS</a:t>
              </a:r>
              <a:endParaRPr sz="140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50878" y="303337"/>
              <a:ext cx="1020822" cy="1020822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rgbClr val="0D70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7"/>
            <p:cNvSpPr/>
            <p:nvPr/>
          </p:nvSpPr>
          <p:spPr>
            <a:xfrm>
              <a:off x="892025" y="1633316"/>
              <a:ext cx="7288686" cy="816658"/>
            </a:xfrm>
            <a:prstGeom prst="rect">
              <a:avLst/>
            </a:prstGeom>
            <a:solidFill>
              <a:srgbClr val="02475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27"/>
            <p:cNvSpPr txBox="1"/>
            <p:nvPr/>
          </p:nvSpPr>
          <p:spPr>
            <a:xfrm>
              <a:off x="892025" y="1633316"/>
              <a:ext cx="7288686" cy="8166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 FINANCEIROS</a:t>
              </a:r>
              <a:endParaRPr sz="140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354062" y="1531233"/>
              <a:ext cx="1020822" cy="1020822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rgbClr val="02475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567618" y="2858303"/>
              <a:ext cx="7585541" cy="81665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27"/>
            <p:cNvSpPr txBox="1"/>
            <p:nvPr/>
          </p:nvSpPr>
          <p:spPr>
            <a:xfrm>
              <a:off x="567618" y="2858303"/>
              <a:ext cx="7585541" cy="8166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820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pt-BR" sz="2400" b="1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 ORGANIZACIONAIS</a:t>
              </a:r>
              <a:endParaRPr sz="140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48" name="Google Shape;1348;p27"/>
            <p:cNvSpPr/>
            <p:nvPr/>
          </p:nvSpPr>
          <p:spPr>
            <a:xfrm>
              <a:off x="57207" y="2756220"/>
              <a:ext cx="1020822" cy="1020822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49" name="Google Shape;1349;p27" descr="Man Icons - Download Free Vector Icons | Noun Projec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0440" y="1914457"/>
            <a:ext cx="628846" cy="628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0" name="Google Shape;1350;p27" descr="Man Icons - Download Free Vector Icons | Noun Projec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2480" y="1801702"/>
            <a:ext cx="628846" cy="628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1" name="Google Shape;1351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32753" y="1940602"/>
            <a:ext cx="627942" cy="627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2" name="Google Shape;1352;p27" descr="Financeiro - ícones de negócios e finanças grátis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32753" y="3059783"/>
            <a:ext cx="738433" cy="73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3" name="Google Shape;1353;p27" descr="GTL - Internet Visits (2 of 2) – Apps no Google Play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8297" y="4278330"/>
            <a:ext cx="817211" cy="8172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4" name="Google Shape;1354;p27"/>
          <p:cNvSpPr txBox="1"/>
          <p:nvPr/>
        </p:nvSpPr>
        <p:spPr>
          <a:xfrm>
            <a:off x="1157599" y="5095549"/>
            <a:ext cx="10819200" cy="16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i="0" u="none" strike="noStrike" cap="none">
                <a:solidFill>
                  <a:srgbClr val="000000"/>
                </a:solidFill>
              </a:rPr>
              <a:t>É uma empresa com uma organização vertical, com os seus quadros devidamente qualificados para as tarefas a desempenhar. A empresa ocupa no seu escopo um primeiro lugar em vendas e share de mercado, tem uma notoriedade e reputação de primeiro plano, tanto junto dos seus parceiros como dos seus clientes, sendo respeitada com grande confiança em termos gerais.</a:t>
            </a:r>
            <a:endParaRPr sz="1200" i="0" u="none" strike="noStrike" cap="none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i="0" u="none" strike="noStrike" cap="none">
                <a:solidFill>
                  <a:srgbClr val="000000"/>
                </a:solidFill>
              </a:rPr>
              <a:t>Tem um sistema de informação atualizado com as mais atuais técnicas e processos organizativos no seu âmbito.</a:t>
            </a:r>
            <a:endParaRPr sz="1200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9" name="Google Shape;1359;gaa1a25c2e8_4_374"/>
          <p:cNvPicPr preferRelativeResize="0"/>
          <p:nvPr/>
        </p:nvPicPr>
        <p:blipFill rotWithShape="1">
          <a:blip r:embed="rId3">
            <a:alphaModFix/>
          </a:blip>
          <a:srcRect t="26971" b="26971"/>
          <a:stretch/>
        </p:blipFill>
        <p:spPr>
          <a:xfrm>
            <a:off x="20" y="3115389"/>
            <a:ext cx="12188805" cy="3742611"/>
          </a:xfrm>
          <a:prstGeom prst="rect">
            <a:avLst/>
          </a:prstGeom>
          <a:noFill/>
          <a:ln>
            <a:noFill/>
          </a:ln>
        </p:spPr>
      </p:pic>
      <p:sp>
        <p:nvSpPr>
          <p:cNvPr id="1360" name="Google Shape;1360;gaa1a25c2e8_4_374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rPr>
              <a:t>CUSTOS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gaa1a25c2e8_4_374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800"/>
              <a:buNone/>
            </a:pPr>
            <a:fld id="{00000000-1234-1234-1234-123412341234}" type="slidenum">
              <a:rPr lang="pt-BR"/>
              <a:t>26</a:t>
            </a:fld>
            <a:endParaRPr/>
          </a:p>
        </p:txBody>
      </p:sp>
      <p:sp>
        <p:nvSpPr>
          <p:cNvPr id="1362" name="Google Shape;1362;gaa1a25c2e8_4_374"/>
          <p:cNvSpPr txBox="1"/>
          <p:nvPr/>
        </p:nvSpPr>
        <p:spPr>
          <a:xfrm>
            <a:off x="995750" y="19192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CUSTOS FIXOS E</a:t>
            </a:r>
            <a:r>
              <a:rPr lang="pt-BR" sz="24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pt-BR" sz="24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VARIÁVEIS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28"/>
          <p:cNvSpPr txBox="1"/>
          <p:nvPr/>
        </p:nvSpPr>
        <p:spPr>
          <a:xfrm>
            <a:off x="836611" y="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accent2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68" name="Google Shape;1368;p28"/>
          <p:cNvSpPr txBox="1"/>
          <p:nvPr/>
        </p:nvSpPr>
        <p:spPr>
          <a:xfrm>
            <a:off x="537150" y="370325"/>
            <a:ext cx="52293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3200" b="1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rPr>
              <a:t>CUSTOS VARIÁVEIS</a:t>
            </a:r>
            <a:endParaRPr sz="3200" b="1" i="0" u="none" strike="noStrike" cap="none">
              <a:solidFill>
                <a:srgbClr val="3F3F3F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8"/>
          <p:cNvSpPr txBox="1">
            <a:spLocks noGrp="1"/>
          </p:cNvSpPr>
          <p:nvPr>
            <p:ph type="sldNum" idx="12"/>
          </p:nvPr>
        </p:nvSpPr>
        <p:spPr>
          <a:xfrm>
            <a:off x="11468850" y="6247951"/>
            <a:ext cx="357000" cy="2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800"/>
              <a:buNone/>
            </a:pPr>
            <a:fld id="{00000000-1234-1234-1234-123412341234}" type="slidenum">
              <a:rPr lang="pt-BR"/>
              <a:t>27</a:t>
            </a:fld>
            <a:endParaRPr/>
          </a:p>
        </p:txBody>
      </p:sp>
      <p:sp>
        <p:nvSpPr>
          <p:cNvPr id="1370" name="Google Shape;1370;p28"/>
          <p:cNvSpPr txBox="1"/>
          <p:nvPr/>
        </p:nvSpPr>
        <p:spPr>
          <a:xfrm>
            <a:off x="537150" y="1439525"/>
            <a:ext cx="42318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/>
              <a:t>Um custo variável que a empresa apresenta são as campanhas publicitárias, embora estas não sejam realizadas com muita frequência devido à existência de um número considerável de clientes fixos.</a:t>
            </a:r>
            <a:endParaRPr sz="160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Não é uma empresa de produção, mas sim de prestação de serviços </a:t>
            </a:r>
            <a:r>
              <a:rPr lang="pt-BR" sz="1600"/>
              <a:t>sendo que </a:t>
            </a:r>
            <a:r>
              <a:rPr lang="pt-BR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tipo de custos estão maioritariamente incluídos nos custos fixos.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/>
              <a:t>Os preços estipulados pelos fornecedores por exemplo, também estão enquadrados dentro desses custos.</a:t>
            </a:r>
            <a:endParaRPr sz="160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/>
          </a:p>
        </p:txBody>
      </p:sp>
      <p:pic>
        <p:nvPicPr>
          <p:cNvPr id="1371" name="Google Shape;137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95990" y="1515553"/>
            <a:ext cx="6914595" cy="4732394"/>
          </a:xfrm>
          <a:prstGeom prst="rect">
            <a:avLst/>
          </a:prstGeom>
          <a:noFill/>
          <a:ln>
            <a:noFill/>
          </a:ln>
        </p:spPr>
      </p:pic>
      <p:sp>
        <p:nvSpPr>
          <p:cNvPr id="1372" name="Google Shape;1372;p28"/>
          <p:cNvSpPr/>
          <p:nvPr/>
        </p:nvSpPr>
        <p:spPr>
          <a:xfrm>
            <a:off x="11468850" y="6247950"/>
            <a:ext cx="465600" cy="292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8" descr="Retângulo bege"/>
          <p:cNvSpPr/>
          <p:nvPr/>
        </p:nvSpPr>
        <p:spPr>
          <a:xfrm rot="10800000" flipH="1">
            <a:off x="537160" y="1055922"/>
            <a:ext cx="6595796" cy="45600"/>
          </a:xfrm>
          <a:custGeom>
            <a:avLst/>
            <a:gdLst/>
            <a:ahLst/>
            <a:cxnLst/>
            <a:rect l="l" t="t" r="r" b="b"/>
            <a:pathLst>
              <a:path w="3931920" h="120000" extrusionOk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8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" name="Google Shape;1378;gaa1a25c2e8_4_381" descr="Mãos das pessoa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2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9" name="Google Shape;1379;gaa1a25c2e8_4_381" descr="Retângulo azul"/>
          <p:cNvSpPr/>
          <p:nvPr/>
        </p:nvSpPr>
        <p:spPr>
          <a:xfrm>
            <a:off x="12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2">
              <a:alpha val="69019"/>
            </a:scheme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gaa1a25c2e8_4_38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</a:pPr>
            <a:r>
              <a:rPr lang="pt-BR">
                <a:solidFill>
                  <a:schemeClr val="lt1"/>
                </a:solidFill>
              </a:rPr>
              <a:t>CUSTOS FIXOS</a:t>
            </a:r>
            <a:endParaRPr/>
          </a:p>
        </p:txBody>
      </p:sp>
      <p:sp>
        <p:nvSpPr>
          <p:cNvPr id="1382" name="Google Shape;1382;gaa1a25c2e8_4_381"/>
          <p:cNvSpPr txBox="1">
            <a:spLocks noGrp="1"/>
          </p:cNvSpPr>
          <p:nvPr>
            <p:ph type="sldNum" idx="12"/>
          </p:nvPr>
        </p:nvSpPr>
        <p:spPr>
          <a:xfrm>
            <a:off x="11482912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 sz="1000"/>
              <a:t>28</a:t>
            </a:fld>
            <a:endParaRPr sz="1000"/>
          </a:p>
        </p:txBody>
      </p:sp>
      <p:sp>
        <p:nvSpPr>
          <p:cNvPr id="1383" name="Google Shape;1383;gaa1a25c2e8_4_381" descr="Círculo branco"/>
          <p:cNvSpPr/>
          <p:nvPr/>
        </p:nvSpPr>
        <p:spPr>
          <a:xfrm>
            <a:off x="3848746" y="1611824"/>
            <a:ext cx="4494508" cy="449450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gaa1a25c2e8_4_381" descr="Retângulo bege"/>
          <p:cNvSpPr/>
          <p:nvPr/>
        </p:nvSpPr>
        <p:spPr>
          <a:xfrm rot="10800000" flipH="1">
            <a:off x="944410" y="1300128"/>
            <a:ext cx="6599390" cy="45719"/>
          </a:xfrm>
          <a:custGeom>
            <a:avLst/>
            <a:gdLst/>
            <a:ahLst/>
            <a:cxnLst/>
            <a:rect l="l" t="t" r="r" b="b"/>
            <a:pathLst>
              <a:path w="3931920" h="120000" extrusionOk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8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gaa1a25c2e8_4_381"/>
          <p:cNvSpPr txBox="1"/>
          <p:nvPr/>
        </p:nvSpPr>
        <p:spPr>
          <a:xfrm>
            <a:off x="9058245" y="1423685"/>
            <a:ext cx="22956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3175" rIns="0" bIns="0" anchor="t" anchorCtr="0">
            <a:noAutofit/>
          </a:bodyPr>
          <a:lstStyle/>
          <a:p>
            <a:pPr marL="127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RENDAS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just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2.000€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gaa1a25c2e8_4_381"/>
          <p:cNvSpPr txBox="1"/>
          <p:nvPr/>
        </p:nvSpPr>
        <p:spPr>
          <a:xfrm>
            <a:off x="2201386" y="2187373"/>
            <a:ext cx="1875587" cy="643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317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IMPOSTOS</a:t>
            </a:r>
            <a:endParaRPr sz="14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8.000€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gaa1a25c2e8_4_381"/>
          <p:cNvSpPr txBox="1"/>
          <p:nvPr/>
        </p:nvSpPr>
        <p:spPr>
          <a:xfrm>
            <a:off x="9539016" y="3033583"/>
            <a:ext cx="2023200" cy="8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31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ÁGUA, LUZ, COMUNICAÇÕES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1.000€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8" name="Google Shape;1388;gaa1a25c2e8_4_381" descr="Gráfico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20157" y="1699285"/>
            <a:ext cx="7151687" cy="4319587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gaa1a25c2e8_4_381"/>
          <p:cNvSpPr txBox="1"/>
          <p:nvPr/>
        </p:nvSpPr>
        <p:spPr>
          <a:xfrm>
            <a:off x="1712455" y="4118471"/>
            <a:ext cx="1793571" cy="643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317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SALÁRIOS</a:t>
            </a:r>
            <a:endParaRPr sz="1400" b="0" i="1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20.000€</a:t>
            </a:r>
            <a:endParaRPr sz="25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1390" name="Google Shape;1390;gaa1a25c2e8_4_381"/>
          <p:cNvCxnSpPr/>
          <p:nvPr/>
        </p:nvCxnSpPr>
        <p:spPr>
          <a:xfrm>
            <a:off x="3298640" y="2831119"/>
            <a:ext cx="18909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triangle" w="med" len="med"/>
            <a:tailEnd type="triangle" w="med" len="me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  <p:cxnSp>
        <p:nvCxnSpPr>
          <p:cNvPr id="1391" name="Google Shape;1391;gaa1a25c2e8_4_381"/>
          <p:cNvCxnSpPr/>
          <p:nvPr/>
        </p:nvCxnSpPr>
        <p:spPr>
          <a:xfrm>
            <a:off x="3131289" y="4533726"/>
            <a:ext cx="2963400" cy="712500"/>
          </a:xfrm>
          <a:prstGeom prst="bentConnector3">
            <a:avLst>
              <a:gd name="adj1" fmla="val 15251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triangle" w="med" len="med"/>
            <a:tailEnd type="triangle" w="med" len="me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  <p:cxnSp>
        <p:nvCxnSpPr>
          <p:cNvPr id="1392" name="Google Shape;1392;gaa1a25c2e8_4_381"/>
          <p:cNvCxnSpPr/>
          <p:nvPr/>
        </p:nvCxnSpPr>
        <p:spPr>
          <a:xfrm>
            <a:off x="5978400" y="2770075"/>
            <a:ext cx="3388200" cy="4149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triangle" w="med" len="med"/>
            <a:tailEnd type="triangle" w="med" len="me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  <p:cxnSp>
        <p:nvCxnSpPr>
          <p:cNvPr id="1393" name="Google Shape;1393;gaa1a25c2e8_4_381"/>
          <p:cNvCxnSpPr/>
          <p:nvPr/>
        </p:nvCxnSpPr>
        <p:spPr>
          <a:xfrm rot="10800000" flipH="1">
            <a:off x="5563000" y="1539525"/>
            <a:ext cx="3420900" cy="749400"/>
          </a:xfrm>
          <a:prstGeom prst="bentConnector3">
            <a:avLst>
              <a:gd name="adj1" fmla="val 54999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triangle" w="med" len="med"/>
            <a:tailEnd type="triangle" w="med" len="med"/>
          </a:ln>
          <a:effectLst>
            <a:outerShdw blurRad="50800" dist="38100" dir="8100000" algn="tr" rotWithShape="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8" name="Google Shape;1398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53781" y="2113796"/>
            <a:ext cx="3848976" cy="2165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9" name="Google Shape;1399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8200" y="3164022"/>
            <a:ext cx="3853006" cy="2164268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30"/>
          <p:cNvSpPr/>
          <p:nvPr/>
        </p:nvSpPr>
        <p:spPr>
          <a:xfrm>
            <a:off x="1129451" y="2345910"/>
            <a:ext cx="10224349" cy="2698466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/>
              <a:t>CUSTOS</a:t>
            </a:r>
            <a:endParaRPr/>
          </a:p>
        </p:txBody>
      </p:sp>
      <p:sp>
        <p:nvSpPr>
          <p:cNvPr id="1402" name="Google Shape;1402;p30"/>
          <p:cNvSpPr txBox="1"/>
          <p:nvPr/>
        </p:nvSpPr>
        <p:spPr>
          <a:xfrm>
            <a:off x="1543450" y="1167425"/>
            <a:ext cx="43902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ECONOMIAS DE CUSTOS</a:t>
            </a:r>
            <a:endParaRPr sz="2400" b="1" i="0" u="none" strike="noStrike" cap="non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03" name="Google Shape;1403;p30"/>
          <p:cNvSpPr txBox="1"/>
          <p:nvPr/>
        </p:nvSpPr>
        <p:spPr>
          <a:xfrm>
            <a:off x="1327625" y="2769302"/>
            <a:ext cx="9828000" cy="3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ECONOMIA DE EXPERIÊNCIA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experiência adquirida ao longo das mais de 2 décadas de existência da empresa no mercado do turismo permite-lhe reduzir os custos junto dos fornecedores através de melhores negociações, possíveis devido à grande notoriedade e prestígio adquiridos pela empresa a nível nacional nos últimos anos. Além disso existe uma crescente aposta na formação dos trabalhadores tornando-os mais eficientes nas suas tarefas.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4" name="Google Shape;1404;p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35950" y="1811200"/>
            <a:ext cx="4056724" cy="10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5" name="Google Shape;1405;p30"/>
          <p:cNvSpPr/>
          <p:nvPr/>
        </p:nvSpPr>
        <p:spPr>
          <a:xfrm>
            <a:off x="11468844" y="6174902"/>
            <a:ext cx="465490" cy="365125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Google Shape;103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010650" cy="6909574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1033" name="Google Shape;1033;p3" descr="Retângulo bege"/>
          <p:cNvSpPr/>
          <p:nvPr/>
        </p:nvSpPr>
        <p:spPr>
          <a:xfrm>
            <a:off x="5334951" y="1456650"/>
            <a:ext cx="6848200" cy="3554611"/>
          </a:xfrm>
          <a:custGeom>
            <a:avLst/>
            <a:gdLst/>
            <a:ahLst/>
            <a:cxnLst/>
            <a:rect l="l" t="t" r="r" b="b"/>
            <a:pathLst>
              <a:path w="4010659" h="333375" extrusionOk="0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rgbClr val="C1E0E6"/>
          </a:solidFill>
          <a:ln w="9525" cap="flat" cmpd="sng">
            <a:solidFill>
              <a:srgbClr val="C0DFE5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3" descr="Retângulo azul"/>
          <p:cNvSpPr/>
          <p:nvPr/>
        </p:nvSpPr>
        <p:spPr>
          <a:xfrm>
            <a:off x="4813675" y="1690750"/>
            <a:ext cx="7375422" cy="3554520"/>
          </a:xfrm>
          <a:custGeom>
            <a:avLst/>
            <a:gdLst/>
            <a:ahLst/>
            <a:cxnLst/>
            <a:rect l="l" t="t" r="r" b="b"/>
            <a:pathLst>
              <a:path w="6689725" h="3528060" extrusionOk="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rgbClr val="021746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5" name="Google Shape;1035;p3"/>
          <p:cNvSpPr txBox="1">
            <a:spLocks noGrp="1"/>
          </p:cNvSpPr>
          <p:nvPr>
            <p:ph type="title"/>
          </p:nvPr>
        </p:nvSpPr>
        <p:spPr>
          <a:xfrm>
            <a:off x="6188241" y="1824841"/>
            <a:ext cx="5165558" cy="833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</a:pPr>
            <a:r>
              <a:rPr lang="pt-BR">
                <a:solidFill>
                  <a:schemeClr val="lt1"/>
                </a:solidFill>
              </a:rPr>
              <a:t>A EMPRESA</a:t>
            </a:r>
            <a:endParaRPr/>
          </a:p>
        </p:txBody>
      </p:sp>
      <p:sp>
        <p:nvSpPr>
          <p:cNvPr id="1036" name="Google Shape;1036;p3" descr="Retângulo bege"/>
          <p:cNvSpPr/>
          <p:nvPr/>
        </p:nvSpPr>
        <p:spPr>
          <a:xfrm rot="10800000" flipH="1">
            <a:off x="6211531" y="2519917"/>
            <a:ext cx="4792218" cy="51574"/>
          </a:xfrm>
          <a:custGeom>
            <a:avLst/>
            <a:gdLst/>
            <a:ahLst/>
            <a:cxnLst/>
            <a:rect l="l" t="t" r="r" b="b"/>
            <a:pathLst>
              <a:path w="2642870" h="120000" extrusionOk="0">
                <a:moveTo>
                  <a:pt x="0" y="0"/>
                </a:moveTo>
                <a:lnTo>
                  <a:pt x="2642616" y="0"/>
                </a:lnTo>
              </a:path>
            </a:pathLst>
          </a:custGeom>
          <a:noFill/>
          <a:ln w="54850" cap="flat" cmpd="sng">
            <a:solidFill>
              <a:srgbClr val="C0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7" name="Google Shape;1037;p3"/>
          <p:cNvSpPr txBox="1"/>
          <p:nvPr/>
        </p:nvSpPr>
        <p:spPr>
          <a:xfrm>
            <a:off x="5229077" y="2926275"/>
            <a:ext cx="6478800" cy="3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EFF2"/>
              </a:buClr>
              <a:buSzPts val="1400"/>
              <a:buFont typeface="Arial"/>
              <a:buNone/>
            </a:pPr>
            <a:r>
              <a:rPr lang="pt-BR" sz="1700" b="0" i="1" u="none" strike="noStrike" cap="none">
                <a:solidFill>
                  <a:srgbClr val="DEEFF2"/>
                </a:solidFill>
                <a:latin typeface="Arial"/>
                <a:ea typeface="Arial"/>
                <a:cs typeface="Arial"/>
                <a:sym typeface="Arial"/>
              </a:rPr>
              <a:t>A Passepartout, é um grupo experiente e dinâmico, líder nos serviços de Viagens e Turismo na região centro de Portugal, com o Registo Nacional de Agências de Viagem e Turismo e membro da IATA (International Air transport Association).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EFF2"/>
              </a:buClr>
              <a:buSzPts val="1400"/>
              <a:buFont typeface="Arial"/>
              <a:buNone/>
            </a:pPr>
            <a:r>
              <a:rPr lang="pt-BR" sz="1700" b="0" i="1" u="none" strike="noStrike" cap="none">
                <a:solidFill>
                  <a:srgbClr val="DEEFF2"/>
                </a:solidFill>
                <a:latin typeface="Arial"/>
                <a:ea typeface="Arial"/>
                <a:cs typeface="Arial"/>
                <a:sym typeface="Arial"/>
              </a:rPr>
              <a:t>A Passepartout, dispõe de balcões em Coimbra, Anadia e Aveiro</a:t>
            </a:r>
            <a:r>
              <a:rPr lang="pt-BR" sz="1700" i="1">
                <a:solidFill>
                  <a:srgbClr val="DEEFF2"/>
                </a:solidFill>
              </a:rPr>
              <a:t>.</a:t>
            </a:r>
            <a:r>
              <a:rPr lang="pt-BR" sz="1700" b="0" i="1" u="none" strike="noStrike" cap="none">
                <a:solidFill>
                  <a:srgbClr val="DEEFF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3"/>
          <p:cNvSpPr/>
          <p:nvPr/>
        </p:nvSpPr>
        <p:spPr>
          <a:xfrm>
            <a:off x="11526525" y="6169025"/>
            <a:ext cx="476400" cy="485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b2fff03fa2_1_128"/>
          <p:cNvSpPr/>
          <p:nvPr/>
        </p:nvSpPr>
        <p:spPr>
          <a:xfrm>
            <a:off x="537124" y="1720827"/>
            <a:ext cx="3434862" cy="44847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F95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gb2fff03fa2_1_128"/>
          <p:cNvSpPr txBox="1">
            <a:spLocks noGrp="1"/>
          </p:cNvSpPr>
          <p:nvPr>
            <p:ph type="title"/>
          </p:nvPr>
        </p:nvSpPr>
        <p:spPr>
          <a:xfrm>
            <a:off x="2526384" y="333728"/>
            <a:ext cx="690984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</a:pPr>
            <a:r>
              <a:rPr lang="pt-BR"/>
              <a:t>ANÁLISE DA CADEIA DE VALOR</a:t>
            </a:r>
            <a:endParaRPr/>
          </a:p>
        </p:txBody>
      </p:sp>
      <p:sp>
        <p:nvSpPr>
          <p:cNvPr id="1412" name="Google Shape;1412;gb2fff03fa2_1_128"/>
          <p:cNvSpPr txBox="1">
            <a:spLocks noGrp="1"/>
          </p:cNvSpPr>
          <p:nvPr>
            <p:ph type="body" idx="1"/>
          </p:nvPr>
        </p:nvSpPr>
        <p:spPr>
          <a:xfrm>
            <a:off x="355981" y="2067654"/>
            <a:ext cx="5557346" cy="2392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pt-BR" sz="2000">
                <a:solidFill>
                  <a:srgbClr val="107082"/>
                </a:solidFill>
                <a:latin typeface="Gill Sans"/>
                <a:ea typeface="Gill Sans"/>
                <a:cs typeface="Gill Sans"/>
                <a:sym typeface="Gill Sans"/>
              </a:rPr>
              <a:t>ATIVIDADES PRIMÁRIAS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marL="514350" lvl="0" indent="-2857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-"/>
            </a:pPr>
            <a:r>
              <a:rPr lang="pt-BR" sz="1500" b="0"/>
              <a:t>Apoio aos clientes;</a:t>
            </a:r>
            <a:endParaRPr sz="1500"/>
          </a:p>
          <a:p>
            <a:pPr marL="514350" lvl="0" indent="-2857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-"/>
            </a:pPr>
            <a:r>
              <a:rPr lang="pt-BR" sz="1500" b="0"/>
              <a:t>Publicidade aos serviços fornecidos, presença na Web;</a:t>
            </a:r>
            <a:endParaRPr/>
          </a:p>
          <a:p>
            <a:pPr marL="514350" lvl="0" indent="-2857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-"/>
            </a:pPr>
            <a:r>
              <a:rPr lang="pt-BR" sz="1500" b="0"/>
              <a:t>Criação de catálogos e panfletos para distribuir nas sedes da agência; </a:t>
            </a:r>
            <a:endParaRPr sz="1500" b="0"/>
          </a:p>
          <a:p>
            <a:pPr marL="514350" lvl="0" indent="-2857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-"/>
            </a:pPr>
            <a:r>
              <a:rPr lang="pt-BR" sz="1500" b="0"/>
              <a:t>Serviço pós-venda oferecido aos clientes (ex: assegurar o apoio necessário nas suas deslocações);</a:t>
            </a:r>
            <a:endParaRPr sz="1500"/>
          </a:p>
          <a:p>
            <a:pPr marL="514350" lvl="0" indent="-2857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-"/>
            </a:pPr>
            <a:r>
              <a:rPr lang="pt-BR" sz="1500" b="0"/>
              <a:t>Criação de possíveis promoções, estabelecendo os preços para os diferentes pacotes e venda dos mesmos.</a:t>
            </a:r>
            <a:endParaRPr sz="1500" b="0"/>
          </a:p>
        </p:txBody>
      </p:sp>
      <p:sp>
        <p:nvSpPr>
          <p:cNvPr id="1413" name="Google Shape;1413;gb2fff03fa2_1_12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30</a:t>
            </a:fld>
            <a:endParaRPr/>
          </a:p>
        </p:txBody>
      </p:sp>
      <p:sp>
        <p:nvSpPr>
          <p:cNvPr id="1414" name="Google Shape;1414;gb2fff03fa2_1_128"/>
          <p:cNvSpPr/>
          <p:nvPr/>
        </p:nvSpPr>
        <p:spPr>
          <a:xfrm>
            <a:off x="11402700" y="5988050"/>
            <a:ext cx="552600" cy="723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5" name="Google Shape;1415;gb2fff03fa2_1_128"/>
          <p:cNvSpPr/>
          <p:nvPr/>
        </p:nvSpPr>
        <p:spPr>
          <a:xfrm>
            <a:off x="9436230" y="670670"/>
            <a:ext cx="2755770" cy="690562"/>
          </a:xfrm>
          <a:prstGeom prst="rect">
            <a:avLst/>
          </a:prstGeom>
          <a:solidFill>
            <a:srgbClr val="05485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6" name="Google Shape;1416;gb2fff03fa2_1_1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639350"/>
            <a:ext cx="2526383" cy="713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7" name="Google Shape;1417;gb2fff03fa2_1_1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50003" y="1710346"/>
            <a:ext cx="3671502" cy="469433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gb2fff03fa2_1_128"/>
          <p:cNvSpPr txBox="1"/>
          <p:nvPr/>
        </p:nvSpPr>
        <p:spPr>
          <a:xfrm>
            <a:off x="6339847" y="1328743"/>
            <a:ext cx="5128997" cy="2392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pt-BR" sz="2000" b="1" i="0" u="none" strike="noStrike" cap="none">
                <a:solidFill>
                  <a:srgbClr val="107082"/>
                </a:solidFill>
                <a:latin typeface="Gill Sans"/>
                <a:ea typeface="Gill Sans"/>
                <a:cs typeface="Gill Sans"/>
                <a:sym typeface="Gill Sans"/>
              </a:rPr>
              <a:t>ATIVIDADES DE SUPORTE</a:t>
            </a:r>
            <a:endParaRPr sz="1400" b="0" i="0" u="none" strike="noStrike" cap="non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514350" marR="0" lvl="0" indent="-2857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-"/>
            </a:pPr>
            <a:r>
              <a:rPr lang="pt-BR" sz="15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Pagamentos dos salários dos funcionários;</a:t>
            </a:r>
            <a:endParaRPr/>
          </a:p>
          <a:p>
            <a:pPr marL="514350" marR="0" lvl="0" indent="-2857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-"/>
            </a:pPr>
            <a:r>
              <a:rPr lang="pt-BR" sz="15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Formação e contratação de trabalhadores;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0" indent="-2857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-"/>
            </a:pPr>
            <a:r>
              <a:rPr lang="pt-BR" sz="15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Gestão financeira e administrativa de toda a empresa e das suas sedes;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0" indent="-2857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-"/>
            </a:pPr>
            <a:r>
              <a:rPr lang="pt-BR" sz="15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Estudos de mercado</a:t>
            </a:r>
            <a:r>
              <a:rPr lang="pt-BR" sz="1500">
                <a:solidFill>
                  <a:srgbClr val="3F3F3F"/>
                </a:solidFill>
              </a:rPr>
              <a:t>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gb2fff03fa2_1_128"/>
          <p:cNvSpPr/>
          <p:nvPr/>
        </p:nvSpPr>
        <p:spPr>
          <a:xfrm>
            <a:off x="1069698" y="4923252"/>
            <a:ext cx="3921044" cy="871110"/>
          </a:xfrm>
          <a:prstGeom prst="roundRect">
            <a:avLst>
              <a:gd name="adj" fmla="val 16667"/>
            </a:avLst>
          </a:prstGeom>
          <a:solidFill>
            <a:srgbClr val="054854"/>
          </a:solidFill>
          <a:ln w="25400" cap="flat" cmpd="sng">
            <a:solidFill>
              <a:srgbClr val="AF95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gb2fff03fa2_1_128"/>
          <p:cNvSpPr txBox="1"/>
          <p:nvPr/>
        </p:nvSpPr>
        <p:spPr>
          <a:xfrm>
            <a:off x="1069698" y="5078197"/>
            <a:ext cx="392104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Logística de inputs, Operações, Logística de Outputs, Marketing, vendas e serviços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gb2fff03fa2_1_128"/>
          <p:cNvSpPr/>
          <p:nvPr/>
        </p:nvSpPr>
        <p:spPr>
          <a:xfrm>
            <a:off x="6982195" y="4904252"/>
            <a:ext cx="4486649" cy="871110"/>
          </a:xfrm>
          <a:prstGeom prst="roundRect">
            <a:avLst>
              <a:gd name="adj" fmla="val 16667"/>
            </a:avLst>
          </a:prstGeom>
          <a:solidFill>
            <a:srgbClr val="054854"/>
          </a:solidFill>
          <a:ln w="25400" cap="flat" cmpd="sng">
            <a:solidFill>
              <a:srgbClr val="AF95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gb2fff03fa2_1_128"/>
          <p:cNvSpPr txBox="1"/>
          <p:nvPr/>
        </p:nvSpPr>
        <p:spPr>
          <a:xfrm>
            <a:off x="6982194" y="5056493"/>
            <a:ext cx="448665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Infraestruturas da empresa, Recursos Humanos, Desenvolvimento tecnológico e compras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23" name="Google Shape;1423;gb2fff03fa2_1_128"/>
          <p:cNvCxnSpPr/>
          <p:nvPr/>
        </p:nvCxnSpPr>
        <p:spPr>
          <a:xfrm>
            <a:off x="6096000" y="1594937"/>
            <a:ext cx="0" cy="4187678"/>
          </a:xfrm>
          <a:prstGeom prst="straightConnector1">
            <a:avLst/>
          </a:prstGeom>
          <a:noFill/>
          <a:ln w="9525" cap="flat" cmpd="sng">
            <a:solidFill>
              <a:srgbClr val="EBC89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8" name="Google Shape;1428;p32"/>
          <p:cNvPicPr preferRelativeResize="0"/>
          <p:nvPr/>
        </p:nvPicPr>
        <p:blipFill rotWithShape="1">
          <a:blip r:embed="rId3">
            <a:alphaModFix/>
          </a:blip>
          <a:srcRect b="13748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9" name="Google Shape;1429;p32"/>
          <p:cNvSpPr/>
          <p:nvPr/>
        </p:nvSpPr>
        <p:spPr>
          <a:xfrm>
            <a:off x="856084" y="846005"/>
            <a:ext cx="10632232" cy="5182847"/>
          </a:xfrm>
          <a:prstGeom prst="rect">
            <a:avLst/>
          </a:prstGeom>
          <a:solidFill>
            <a:schemeClr val="lt1">
              <a:alpha val="87450"/>
            </a:schemeClr>
          </a:solidFill>
          <a:ln>
            <a:noFill/>
          </a:ln>
          <a:effectLst>
            <a:outerShdw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0" name="Google Shape;1430;p32"/>
          <p:cNvSpPr txBox="1">
            <a:spLocks noGrp="1"/>
          </p:cNvSpPr>
          <p:nvPr>
            <p:ph type="title"/>
          </p:nvPr>
        </p:nvSpPr>
        <p:spPr>
          <a:xfrm>
            <a:off x="2996388" y="756509"/>
            <a:ext cx="600407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</a:pPr>
            <a:r>
              <a:rPr lang="pt-BR"/>
              <a:t>COMPETÊNCIAS CENTRAIS</a:t>
            </a:r>
            <a:endParaRPr/>
          </a:p>
        </p:txBody>
      </p:sp>
      <p:sp>
        <p:nvSpPr>
          <p:cNvPr id="1431" name="Google Shape;1431;p32"/>
          <p:cNvSpPr txBox="1">
            <a:spLocks noGrp="1"/>
          </p:cNvSpPr>
          <p:nvPr>
            <p:ph type="body" idx="1"/>
          </p:nvPr>
        </p:nvSpPr>
        <p:spPr>
          <a:xfrm>
            <a:off x="1615622" y="1547732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pt-BR" sz="2000">
                <a:latin typeface="Gill Sans"/>
                <a:ea typeface="Gill Sans"/>
                <a:cs typeface="Gill Sans"/>
                <a:sym typeface="Gill Sans"/>
              </a:rPr>
              <a:t>OS PONTOS FORTES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2" name="Google Shape;1432;p32"/>
          <p:cNvSpPr txBox="1">
            <a:spLocks noGrp="1"/>
          </p:cNvSpPr>
          <p:nvPr>
            <p:ph type="body" idx="2"/>
          </p:nvPr>
        </p:nvSpPr>
        <p:spPr>
          <a:xfrm>
            <a:off x="1132020" y="2465813"/>
            <a:ext cx="4866404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Rapidez na resposta;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Atendimento personalizado;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Preços concorrenciais;</a:t>
            </a:r>
            <a:endParaRPr/>
          </a:p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/>
              <a:t>Grande variedade de serviços.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/>
          </a:p>
        </p:txBody>
      </p:sp>
      <p:sp>
        <p:nvSpPr>
          <p:cNvPr id="1433" name="Google Shape;1433;p32"/>
          <p:cNvSpPr txBox="1">
            <a:spLocks noGrp="1"/>
          </p:cNvSpPr>
          <p:nvPr>
            <p:ph type="body" idx="3"/>
          </p:nvPr>
        </p:nvSpPr>
        <p:spPr>
          <a:xfrm>
            <a:off x="6926760" y="1531285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pt-BR" sz="2000">
                <a:latin typeface="Gill Sans"/>
                <a:ea typeface="Gill Sans"/>
                <a:cs typeface="Gill Sans"/>
                <a:sym typeface="Gill Sans"/>
              </a:rPr>
              <a:t>OS PONTOS FRACOS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4" name="Google Shape;1434;p3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Localização;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Dimensão a nível nacional.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/>
          </a:p>
        </p:txBody>
      </p:sp>
      <p:sp>
        <p:nvSpPr>
          <p:cNvPr id="1435" name="Google Shape;1435;p32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31</a:t>
            </a:fld>
            <a:endParaRPr/>
          </a:p>
        </p:txBody>
      </p:sp>
      <p:cxnSp>
        <p:nvCxnSpPr>
          <p:cNvPr id="1436" name="Google Shape;1436;p32"/>
          <p:cNvCxnSpPr/>
          <p:nvPr/>
        </p:nvCxnSpPr>
        <p:spPr>
          <a:xfrm>
            <a:off x="5998424" y="1959688"/>
            <a:ext cx="0" cy="3245700"/>
          </a:xfrm>
          <a:prstGeom prst="straightConnector1">
            <a:avLst/>
          </a:prstGeom>
          <a:noFill/>
          <a:ln w="9525" cap="flat" cmpd="sng">
            <a:solidFill>
              <a:srgbClr val="0C6E8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1" name="Google Shape;1441;p33"/>
          <p:cNvPicPr preferRelativeResize="0"/>
          <p:nvPr/>
        </p:nvPicPr>
        <p:blipFill rotWithShape="1">
          <a:blip r:embed="rId3">
            <a:alphaModFix/>
          </a:blip>
          <a:srcRect b="13748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42" name="Google Shape;1442;p33"/>
          <p:cNvSpPr/>
          <p:nvPr/>
        </p:nvSpPr>
        <p:spPr>
          <a:xfrm>
            <a:off x="856084" y="846005"/>
            <a:ext cx="10632232" cy="5182847"/>
          </a:xfrm>
          <a:prstGeom prst="rect">
            <a:avLst/>
          </a:prstGeom>
          <a:solidFill>
            <a:schemeClr val="lt1">
              <a:alpha val="87450"/>
            </a:schemeClr>
          </a:solidFill>
          <a:ln>
            <a:noFill/>
          </a:ln>
          <a:effectLst>
            <a:outerShdw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3" name="Google Shape;1443;p33"/>
          <p:cNvSpPr txBox="1">
            <a:spLocks noGrp="1"/>
          </p:cNvSpPr>
          <p:nvPr>
            <p:ph type="title"/>
          </p:nvPr>
        </p:nvSpPr>
        <p:spPr>
          <a:xfrm>
            <a:off x="2996388" y="756509"/>
            <a:ext cx="600407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</a:pPr>
            <a:r>
              <a:rPr lang="pt-BR"/>
              <a:t>COMPETÊNCIAS CENTRAIS</a:t>
            </a:r>
            <a:endParaRPr/>
          </a:p>
        </p:txBody>
      </p:sp>
      <p:sp>
        <p:nvSpPr>
          <p:cNvPr id="1444" name="Google Shape;1444;p33"/>
          <p:cNvSpPr txBox="1">
            <a:spLocks noGrp="1"/>
          </p:cNvSpPr>
          <p:nvPr>
            <p:ph type="body" idx="2"/>
          </p:nvPr>
        </p:nvSpPr>
        <p:spPr>
          <a:xfrm>
            <a:off x="1229596" y="1832767"/>
            <a:ext cx="7770864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Eficiência;</a:t>
            </a:r>
            <a:endParaRPr/>
          </a:p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Atendimento personalizado;</a:t>
            </a:r>
            <a:endParaRPr/>
          </a:p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/>
              <a:t>Excelente relação com os clientes;</a:t>
            </a:r>
            <a:endParaRPr/>
          </a:p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/>
              <a:t>preocupação ambiental e responsabilidade Social;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Integração no maior grupo de agências de viagens português.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/>
          </a:p>
        </p:txBody>
      </p:sp>
      <p:sp>
        <p:nvSpPr>
          <p:cNvPr id="1445" name="Google Shape;1445;p3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b30361bc08_0_1"/>
          <p:cNvSpPr txBox="1">
            <a:spLocks noGrp="1"/>
          </p:cNvSpPr>
          <p:nvPr>
            <p:ph type="title"/>
          </p:nvPr>
        </p:nvSpPr>
        <p:spPr>
          <a:xfrm>
            <a:off x="2921916" y="117769"/>
            <a:ext cx="6348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</a:pPr>
            <a:r>
              <a:rPr lang="pt-BR"/>
              <a:t>ADEQUAÇÃO ESTRATÉGICA </a:t>
            </a:r>
            <a:endParaRPr/>
          </a:p>
        </p:txBody>
      </p:sp>
      <p:sp>
        <p:nvSpPr>
          <p:cNvPr id="1451" name="Google Shape;1451;gb30361bc08_0_1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33</a:t>
            </a:fld>
            <a:endParaRPr/>
          </a:p>
        </p:txBody>
      </p:sp>
      <p:sp>
        <p:nvSpPr>
          <p:cNvPr id="1452" name="Google Shape;1452;gb30361bc08_0_1"/>
          <p:cNvSpPr/>
          <p:nvPr/>
        </p:nvSpPr>
        <p:spPr>
          <a:xfrm>
            <a:off x="11402700" y="5988050"/>
            <a:ext cx="552600" cy="723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3" name="Google Shape;1453;gb30361bc08_0_1"/>
          <p:cNvSpPr txBox="1"/>
          <p:nvPr/>
        </p:nvSpPr>
        <p:spPr>
          <a:xfrm>
            <a:off x="8850922" y="5790181"/>
            <a:ext cx="3635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gb30361bc08_0_1"/>
          <p:cNvSpPr txBox="1"/>
          <p:nvPr/>
        </p:nvSpPr>
        <p:spPr>
          <a:xfrm>
            <a:off x="750400" y="1158825"/>
            <a:ext cx="10791900" cy="53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A </a:t>
            </a:r>
            <a:r>
              <a:rPr lang="pt-BR" sz="1500" b="1">
                <a:solidFill>
                  <a:schemeClr val="accent2"/>
                </a:solidFill>
              </a:rPr>
              <a:t>Passepartout</a:t>
            </a:r>
            <a:r>
              <a:rPr lang="pt-BR" sz="1500">
                <a:solidFill>
                  <a:schemeClr val="dk1"/>
                </a:solidFill>
              </a:rPr>
              <a:t> é uma empresa que se encontra bem-adaptada estrategicamente no seu setor devido às competências centrais estarem alinhadas com os fatores críticos de sucesso deste tipo de negócio:</a:t>
            </a:r>
            <a:endParaRPr sz="1500">
              <a:solidFill>
                <a:schemeClr val="dk1"/>
              </a:solidFill>
            </a:endParaRPr>
          </a:p>
          <a:p>
            <a:pPr marL="1371600" lvl="0" indent="-32385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</a:pPr>
            <a:r>
              <a:rPr lang="pt-BR" sz="1500" b="1">
                <a:solidFill>
                  <a:schemeClr val="accent2"/>
                </a:solidFill>
              </a:rPr>
              <a:t>Conhecimento do mercado</a:t>
            </a:r>
            <a:r>
              <a:rPr lang="pt-BR" sz="1500">
                <a:solidFill>
                  <a:schemeClr val="accent2"/>
                </a:solidFill>
              </a:rPr>
              <a:t>;</a:t>
            </a:r>
            <a:endParaRPr sz="1500">
              <a:solidFill>
                <a:schemeClr val="accent2"/>
              </a:solidFill>
            </a:endParaRPr>
          </a:p>
          <a:p>
            <a:pPr marL="13716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</a:pPr>
            <a:r>
              <a:rPr lang="pt-BR" sz="1500" b="1">
                <a:solidFill>
                  <a:schemeClr val="accent2"/>
                </a:solidFill>
              </a:rPr>
              <a:t>Atendimento ao público</a:t>
            </a:r>
            <a:r>
              <a:rPr lang="pt-BR" sz="1500">
                <a:solidFill>
                  <a:schemeClr val="accent2"/>
                </a:solidFill>
              </a:rPr>
              <a:t>;</a:t>
            </a:r>
            <a:endParaRPr sz="1500">
              <a:solidFill>
                <a:schemeClr val="accent2"/>
              </a:solidFill>
            </a:endParaRPr>
          </a:p>
          <a:p>
            <a:pPr marL="13716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</a:pPr>
            <a:r>
              <a:rPr lang="pt-BR" sz="1500" b="1">
                <a:solidFill>
                  <a:schemeClr val="accent2"/>
                </a:solidFill>
              </a:rPr>
              <a:t>Parcerias</a:t>
            </a:r>
            <a:r>
              <a:rPr lang="pt-BR" sz="1500">
                <a:solidFill>
                  <a:schemeClr val="accent2"/>
                </a:solidFill>
              </a:rPr>
              <a:t>;</a:t>
            </a:r>
            <a:endParaRPr sz="1500">
              <a:solidFill>
                <a:schemeClr val="accent2"/>
              </a:solidFill>
            </a:endParaRPr>
          </a:p>
          <a:p>
            <a:pPr marL="13716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</a:pPr>
            <a:r>
              <a:rPr lang="pt-BR" sz="1500" b="1">
                <a:solidFill>
                  <a:schemeClr val="accent2"/>
                </a:solidFill>
              </a:rPr>
              <a:t>Reputação da organização</a:t>
            </a:r>
            <a:r>
              <a:rPr lang="pt-BR" sz="1500">
                <a:solidFill>
                  <a:schemeClr val="accent2"/>
                </a:solidFill>
              </a:rPr>
              <a:t>;</a:t>
            </a:r>
            <a:endParaRPr sz="1500">
              <a:solidFill>
                <a:schemeClr val="accent2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1"/>
                </a:solidFill>
              </a:rPr>
              <a:t>            	Analisando o slide anterior, a empresa apresenta alto nível de eficiência devido ao seu </a:t>
            </a:r>
            <a:r>
              <a:rPr lang="pt-BR" sz="1500" b="1">
                <a:solidFill>
                  <a:schemeClr val="accent2"/>
                </a:solidFill>
              </a:rPr>
              <a:t>conhecimento do mercado</a:t>
            </a:r>
            <a:r>
              <a:rPr lang="pt-BR" sz="1500">
                <a:solidFill>
                  <a:schemeClr val="dk1"/>
                </a:solidFill>
              </a:rPr>
              <a:t> entregando os seus serviços mais</a:t>
            </a:r>
            <a:r>
              <a:rPr lang="pt-BR" sz="1500">
                <a:solidFill>
                  <a:schemeClr val="lt2"/>
                </a:solidFill>
              </a:rPr>
              <a:t> </a:t>
            </a:r>
            <a:r>
              <a:rPr lang="pt-BR" sz="1500" b="1">
                <a:solidFill>
                  <a:schemeClr val="accent2"/>
                </a:solidFill>
              </a:rPr>
              <a:t>eficientemente</a:t>
            </a:r>
            <a:r>
              <a:rPr lang="pt-BR" sz="1500">
                <a:solidFill>
                  <a:schemeClr val="accent2"/>
                </a:solidFill>
              </a:rPr>
              <a:t>.</a:t>
            </a:r>
            <a:endParaRPr sz="1500">
              <a:solidFill>
                <a:schemeClr val="accent2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Tendo como um dos fatores críticos de sucesso na indústria o </a:t>
            </a:r>
            <a:r>
              <a:rPr lang="pt-BR" sz="1500" b="1">
                <a:solidFill>
                  <a:schemeClr val="accent2"/>
                </a:solidFill>
              </a:rPr>
              <a:t>atendimento ao público,</a:t>
            </a:r>
            <a:r>
              <a:rPr lang="pt-BR" sz="1500" b="1">
                <a:solidFill>
                  <a:schemeClr val="dk1"/>
                </a:solidFill>
              </a:rPr>
              <a:t> </a:t>
            </a:r>
            <a:r>
              <a:rPr lang="pt-BR" sz="1500">
                <a:solidFill>
                  <a:schemeClr val="dk1"/>
                </a:solidFill>
              </a:rPr>
              <a:t> a empresa destaca-se por ter um </a:t>
            </a:r>
            <a:r>
              <a:rPr lang="pt-BR" sz="1500" b="1">
                <a:solidFill>
                  <a:schemeClr val="accent2"/>
                </a:solidFill>
              </a:rPr>
              <a:t>atendimento personalizado</a:t>
            </a:r>
            <a:r>
              <a:rPr lang="pt-BR" sz="1500">
                <a:solidFill>
                  <a:schemeClr val="dk1"/>
                </a:solidFill>
              </a:rPr>
              <a:t> aumentando assim o seu grau de adequação estratégica.</a:t>
            </a:r>
            <a:endParaRPr sz="15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A empresa tem sempre como critério de escolha dos seus </a:t>
            </a:r>
            <a:r>
              <a:rPr lang="pt-BR" sz="1500" b="1">
                <a:solidFill>
                  <a:schemeClr val="accent2"/>
                </a:solidFill>
              </a:rPr>
              <a:t>parceiros</a:t>
            </a:r>
            <a:r>
              <a:rPr lang="pt-BR" sz="1500" b="1"/>
              <a:t>,</a:t>
            </a:r>
            <a:r>
              <a:rPr lang="pt-BR" sz="1500"/>
              <a:t> </a:t>
            </a:r>
            <a:r>
              <a:rPr lang="pt-BR" sz="1500">
                <a:solidFill>
                  <a:schemeClr val="dk1"/>
                </a:solidFill>
              </a:rPr>
              <a:t>organizações que sigam os seus princípios de </a:t>
            </a:r>
            <a:r>
              <a:rPr lang="pt-BR" sz="1500" b="1">
                <a:solidFill>
                  <a:schemeClr val="accent2"/>
                </a:solidFill>
              </a:rPr>
              <a:t>preocupação ambiental e responsabilidade social</a:t>
            </a:r>
            <a:r>
              <a:rPr lang="pt-BR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A empresa tem já uma boa </a:t>
            </a:r>
            <a:r>
              <a:rPr lang="pt-BR" sz="1500" b="1">
                <a:solidFill>
                  <a:schemeClr val="accent2"/>
                </a:solidFill>
              </a:rPr>
              <a:t>reputação</a:t>
            </a:r>
            <a:r>
              <a:rPr lang="pt-BR" sz="1500">
                <a:solidFill>
                  <a:schemeClr val="dk1"/>
                </a:solidFill>
              </a:rPr>
              <a:t> por estar integrada num dos maiores grupos de agências de viagens português.</a:t>
            </a:r>
            <a:endParaRPr sz="18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35"/>
          <p:cNvSpPr txBox="1">
            <a:spLocks noGrp="1"/>
          </p:cNvSpPr>
          <p:nvPr>
            <p:ph type="title"/>
          </p:nvPr>
        </p:nvSpPr>
        <p:spPr>
          <a:xfrm>
            <a:off x="4295969" y="266265"/>
            <a:ext cx="3600059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</a:pPr>
            <a:r>
              <a:rPr lang="pt-BR"/>
              <a:t>ANÁLISE SWOT</a:t>
            </a:r>
            <a:endParaRPr/>
          </a:p>
        </p:txBody>
      </p:sp>
      <p:sp>
        <p:nvSpPr>
          <p:cNvPr id="1460" name="Google Shape;1460;p35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34</a:t>
            </a:fld>
            <a:endParaRPr/>
          </a:p>
        </p:txBody>
      </p:sp>
      <p:graphicFrame>
        <p:nvGraphicFramePr>
          <p:cNvPr id="1461" name="Google Shape;1461;p35"/>
          <p:cNvGraphicFramePr/>
          <p:nvPr/>
        </p:nvGraphicFramePr>
        <p:xfrm>
          <a:off x="1140487" y="1189350"/>
          <a:ext cx="9783625" cy="5344960"/>
        </p:xfrm>
        <a:graphic>
          <a:graphicData uri="http://schemas.openxmlformats.org/drawingml/2006/table">
            <a:tbl>
              <a:tblPr firstRow="1" firstCol="1" bandRow="1">
                <a:noFill/>
                <a:tableStyleId>{9C59D1B7-3257-40C1-A109-4423079C8D7C}</a:tableStyleId>
              </a:tblPr>
              <a:tblGrid>
                <a:gridCol w="326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1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61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87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lt1"/>
                          </a:solidFill>
                        </a:rPr>
                        <a:t> </a:t>
                      </a:r>
                      <a:endParaRPr sz="180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lt1"/>
                          </a:solidFill>
                        </a:rPr>
                        <a:t>STRENGHTS (FORÇAS)</a:t>
                      </a:r>
                      <a:endParaRPr sz="180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WEAKNESSES</a:t>
                      </a:r>
                      <a:r>
                        <a:rPr lang="pt-BR" sz="1400" b="1" u="none" strike="noStrike" cap="none">
                          <a:solidFill>
                            <a:schemeClr val="lt1"/>
                          </a:solidFill>
                        </a:rPr>
                        <a:t> (FRAQUEZAS)</a:t>
                      </a:r>
                      <a:endParaRPr sz="180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1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PassePartout - Análise SWOT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C4D1D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 u="none" strike="noStrike" cap="none"/>
                        <a:t>Eficiência;</a:t>
                      </a:r>
                      <a:endParaRPr sz="1300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R</a:t>
                      </a:r>
                      <a:r>
                        <a:rPr lang="pt-BR" sz="1300" u="none" strike="noStrike" cap="none"/>
                        <a:t>apidez na resposta</a:t>
                      </a:r>
                      <a:r>
                        <a:rPr lang="pt-BR" sz="1300"/>
                        <a:t>;</a:t>
                      </a:r>
                      <a:endParaRPr sz="1300" u="none" strike="noStrike" cap="none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A</a:t>
                      </a:r>
                      <a:r>
                        <a:rPr lang="pt-BR" sz="1300" u="none" strike="noStrike" cap="none"/>
                        <a:t>tendimento personalizado</a:t>
                      </a:r>
                      <a:r>
                        <a:rPr lang="pt-BR" sz="1300"/>
                        <a:t>;</a:t>
                      </a:r>
                      <a:endParaRPr sz="1300" u="none" strike="noStrike" cap="none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P</a:t>
                      </a:r>
                      <a:r>
                        <a:rPr lang="pt-BR" sz="1300" u="none" strike="noStrike" cap="none"/>
                        <a:t>reços concorrenciais;</a:t>
                      </a:r>
                      <a:endParaRPr sz="1300" u="none" strike="noStrike" cap="none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I</a:t>
                      </a:r>
                      <a:r>
                        <a:rPr lang="pt-BR" sz="1300" u="none" strike="noStrike" cap="none"/>
                        <a:t>ntegração no maior grupo de agências de viagens português;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C4D1D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u="none" strike="noStrike" cap="none"/>
                        <a:t>Localização;</a:t>
                      </a:r>
                      <a:endParaRPr sz="1300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/>
                        <a:t>D</a:t>
                      </a:r>
                      <a:r>
                        <a:rPr lang="pt-BR" sz="1300" u="none" strike="noStrike" cap="none"/>
                        <a:t>imensão a nível nacional;</a:t>
                      </a:r>
                      <a:endParaRPr sz="1300" u="none" strike="noStrike" cap="none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/>
                        <a:t>Facilidade da oferta de serviços semelhantes pela concorrência;</a:t>
                      </a:r>
                      <a:endParaRPr sz="1300"/>
                    </a:p>
                  </a:txBody>
                  <a:tcPr marL="90000" marR="68575" marT="0" marB="0" anchor="ctr">
                    <a:solidFill>
                      <a:srgbClr val="C4D1D4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9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</a:rPr>
                        <a:t>OPPORTUNITIES</a:t>
                      </a: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 (OPORTUNIDADES)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05485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SO – STRATEGIES (FORÇAS-OPORTUNIDADES)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05485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WO – STRATEGIES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 (FRAQUEZAS - OPORTUNIDADES)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0548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32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b="0"/>
                        <a:t>A</a:t>
                      </a:r>
                      <a:r>
                        <a:rPr lang="pt-BR" sz="1300" b="0" u="none" strike="noStrike" cap="none"/>
                        <a:t>umento do comércio aéreo;</a:t>
                      </a:r>
                      <a:endParaRPr sz="1300" b="0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b="0"/>
                        <a:t>A</a:t>
                      </a:r>
                      <a:r>
                        <a:rPr lang="pt-BR" sz="1300" b="0" u="none" strike="noStrike" cap="none"/>
                        <a:t>umento dos eventos empresariais, </a:t>
                      </a:r>
                      <a:r>
                        <a:rPr lang="pt-BR" sz="1300" b="0"/>
                        <a:t>A</a:t>
                      </a:r>
                      <a:r>
                        <a:rPr lang="pt-BR" sz="1300" b="0" u="none" strike="noStrike" cap="none"/>
                        <a:t>umento dos congressos científicos;</a:t>
                      </a:r>
                      <a:endParaRPr sz="13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C4D1D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u="none" strike="noStrike" cap="none"/>
                        <a:t>Fazer acordos com colaboração com as companhias aéreas;</a:t>
                      </a:r>
                      <a:endParaRPr sz="1300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/>
                        <a:t>M</a:t>
                      </a:r>
                      <a:r>
                        <a:rPr lang="pt-BR" sz="1300" u="none" strike="noStrike" cap="none"/>
                        <a:t>arketing junto das empresas de eventos</a:t>
                      </a:r>
                      <a:r>
                        <a:rPr lang="pt-BR" sz="1300"/>
                        <a:t>;</a:t>
                      </a:r>
                      <a:r>
                        <a:rPr lang="pt-BR" sz="1300" u="none" strike="noStrike" cap="none"/>
                        <a:t> </a:t>
                      </a:r>
                      <a:r>
                        <a:rPr lang="pt-BR" sz="1300"/>
                        <a:t>M</a:t>
                      </a:r>
                      <a:r>
                        <a:rPr lang="pt-BR" sz="1300" u="none" strike="noStrike" cap="none"/>
                        <a:t>arketing das entidades organizadoras de congressos científicos;</a:t>
                      </a:r>
                      <a:endParaRPr sz="13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C4D1D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u="none" strike="noStrike" cap="none"/>
                        <a:t>Investimento e formação;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C4D1D4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9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THREATS (AMEAÇAS)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05485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ST – STRATEGIES 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(</a:t>
                      </a:r>
                      <a:r>
                        <a:rPr lang="pt-BR" sz="1200" b="1">
                          <a:solidFill>
                            <a:schemeClr val="lt1"/>
                          </a:solidFill>
                        </a:rPr>
                        <a:t>FORÇAS</a:t>
                      </a: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 - AMEAÇAS)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05485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WT – STRATEGIES</a:t>
                      </a:r>
                      <a:endParaRPr sz="1200" b="1" u="none" strike="noStrike" cap="none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lt1"/>
                          </a:solidFill>
                        </a:rPr>
                        <a:t> (FRAQUEZAS - AMEAÇAS)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0" marB="0" anchor="ctr">
                    <a:solidFill>
                      <a:srgbClr val="0548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330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b="0" u="none" strike="noStrike" cap="none"/>
                        <a:t>Pandemias como a atual;</a:t>
                      </a:r>
                      <a:endParaRPr sz="1300" b="0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b="0"/>
                        <a:t>C</a:t>
                      </a:r>
                      <a:r>
                        <a:rPr lang="pt-BR" sz="1300" b="0" u="none" strike="noStrike" cap="none"/>
                        <a:t>rise económica;</a:t>
                      </a:r>
                      <a:endParaRPr sz="1300" b="0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b="0"/>
                        <a:t>L</a:t>
                      </a:r>
                      <a:r>
                        <a:rPr lang="pt-BR" sz="1300" b="0" u="none" strike="noStrike" cap="none"/>
                        <a:t>ocalização;</a:t>
                      </a:r>
                      <a:endParaRPr sz="1300" b="0" u="none" strike="noStrike" cap="none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b="0"/>
                        <a:t>Forte Concorrência;</a:t>
                      </a:r>
                      <a:endParaRPr sz="1300" b="0"/>
                    </a:p>
                  </a:txBody>
                  <a:tcPr marL="68575" marR="68575" marT="0" marB="0" anchor="ctr">
                    <a:solidFill>
                      <a:srgbClr val="C4D1D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 u="none" strike="noStrike" cap="none"/>
                        <a:t>Investimento e formação;</a:t>
                      </a:r>
                      <a:r>
                        <a:rPr lang="pt-BR" sz="1200" u="none" strike="noStrike" cap="none"/>
                        <a:t> </a:t>
                      </a:r>
                      <a:endParaRPr sz="1200" u="none" strike="noStrike" cap="none"/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200"/>
                        <a:t>Atividades promocionais;</a:t>
                      </a:r>
                      <a:endParaRPr sz="1200"/>
                    </a:p>
                  </a:txBody>
                  <a:tcPr marL="68575" marR="68575" marT="0" marB="0" anchor="ctr">
                    <a:solidFill>
                      <a:srgbClr val="C4D1D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/>
                        <a:t>F</a:t>
                      </a:r>
                      <a:r>
                        <a:rPr lang="pt-BR" sz="1300" u="none" strike="noStrike" cap="none"/>
                        <a:t>ormação ;</a:t>
                      </a:r>
                      <a:endParaRPr sz="1300" u="none" strike="noStrike" cap="none"/>
                    </a:p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pt-BR" sz="1300"/>
                        <a:t>Criação de mais sedes em mais localizações;</a:t>
                      </a:r>
                      <a:endParaRPr sz="1300"/>
                    </a:p>
                  </a:txBody>
                  <a:tcPr marL="68575" marR="68575" marT="0" marB="0" anchor="ctr">
                    <a:solidFill>
                      <a:srgbClr val="C4D1D4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462" name="Google Shape;1462;p35"/>
          <p:cNvSpPr/>
          <p:nvPr/>
        </p:nvSpPr>
        <p:spPr>
          <a:xfrm>
            <a:off x="11402700" y="5988050"/>
            <a:ext cx="552600" cy="723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FE5"/>
        </a:solidFill>
        <a:effectLst/>
      </p:bgPr>
    </p:bg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7" name="Google Shape;1467;gaa1a25c2e8_4_400"/>
          <p:cNvPicPr preferRelativeResize="0"/>
          <p:nvPr/>
        </p:nvPicPr>
        <p:blipFill rotWithShape="1">
          <a:blip r:embed="rId3">
            <a:alphaModFix/>
          </a:blip>
          <a:srcRect t="5000" b="5000"/>
          <a:stretch/>
        </p:blipFill>
        <p:spPr>
          <a:xfrm>
            <a:off x="0" y="-25"/>
            <a:ext cx="12191999" cy="6858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68" name="Google Shape;1468;gaa1a25c2e8_4_40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35</a:t>
            </a:fld>
            <a:endParaRPr/>
          </a:p>
        </p:txBody>
      </p:sp>
      <p:sp>
        <p:nvSpPr>
          <p:cNvPr id="1469" name="Google Shape;1469;gaa1a25c2e8_4_400"/>
          <p:cNvSpPr/>
          <p:nvPr/>
        </p:nvSpPr>
        <p:spPr>
          <a:xfrm>
            <a:off x="1348033" y="1866507"/>
            <a:ext cx="9228841" cy="2714920"/>
          </a:xfrm>
          <a:prstGeom prst="rect">
            <a:avLst/>
          </a:prstGeom>
          <a:solidFill>
            <a:srgbClr val="107082">
              <a:alpha val="36470"/>
            </a:srgbClr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  <a:effectLst>
            <a:outerShdw blurRad="1270000" dist="165100" dir="4800000" algn="ctr" rotWithShape="0">
              <a:srgbClr val="000000">
                <a:alpha val="95686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10708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0" name="Google Shape;1470;gaa1a25c2e8_4_400"/>
          <p:cNvSpPr/>
          <p:nvPr/>
        </p:nvSpPr>
        <p:spPr>
          <a:xfrm>
            <a:off x="1541281" y="2026762"/>
            <a:ext cx="8842343" cy="2394409"/>
          </a:xfrm>
          <a:prstGeom prst="rect">
            <a:avLst/>
          </a:prstGeom>
          <a:solidFill>
            <a:schemeClr val="lt1">
              <a:alpha val="7647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1" name="Google Shape;1471;gaa1a25c2e8_4_400"/>
          <p:cNvSpPr txBox="1">
            <a:spLocks noGrp="1"/>
          </p:cNvSpPr>
          <p:nvPr>
            <p:ph type="title"/>
          </p:nvPr>
        </p:nvSpPr>
        <p:spPr>
          <a:xfrm>
            <a:off x="1889896" y="2711266"/>
            <a:ext cx="10637400" cy="10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 sz="4400">
                <a:solidFill>
                  <a:srgbClr val="107082"/>
                </a:solidFill>
              </a:rPr>
              <a:t>ESTRATÉGIA EMPRESARIAL</a:t>
            </a:r>
            <a:endParaRPr sz="4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6"/>
          <p:cNvSpPr/>
          <p:nvPr/>
        </p:nvSpPr>
        <p:spPr>
          <a:xfrm>
            <a:off x="0" y="32100"/>
            <a:ext cx="12192000" cy="1985700"/>
          </a:xfrm>
          <a:prstGeom prst="rect">
            <a:avLst/>
          </a:prstGeom>
          <a:solidFill>
            <a:srgbClr val="0D70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6"/>
          <p:cNvSpPr txBox="1">
            <a:spLocks noGrp="1"/>
          </p:cNvSpPr>
          <p:nvPr>
            <p:ph type="title"/>
          </p:nvPr>
        </p:nvSpPr>
        <p:spPr>
          <a:xfrm>
            <a:off x="836612" y="36216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b="1" i="0" u="none" strike="noStrike" cap="none">
                <a:latin typeface="Gill Sans"/>
                <a:ea typeface="Gill Sans"/>
                <a:cs typeface="Gill Sans"/>
                <a:sym typeface="Gill Sans"/>
              </a:rPr>
              <a:t>ESTRATÉGIA EMPRESARIAL</a:t>
            </a:r>
            <a:endParaRPr/>
          </a:p>
        </p:txBody>
      </p:sp>
      <p:sp>
        <p:nvSpPr>
          <p:cNvPr id="1478" name="Google Shape;1478;p6"/>
          <p:cNvSpPr txBox="1">
            <a:spLocks noGrp="1"/>
          </p:cNvSpPr>
          <p:nvPr>
            <p:ph type="body" idx="1"/>
          </p:nvPr>
        </p:nvSpPr>
        <p:spPr>
          <a:xfrm>
            <a:off x="3082281" y="653525"/>
            <a:ext cx="6024261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2286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pt-BR" sz="3000" dirty="0"/>
              <a:t> </a:t>
            </a:r>
            <a:r>
              <a:rPr lang="pt-BR" sz="3000" dirty="0">
                <a:latin typeface="Gill Sans"/>
                <a:ea typeface="Gill Sans"/>
                <a:cs typeface="Gill Sans"/>
                <a:sym typeface="Gill Sans"/>
              </a:rPr>
              <a:t>ESTRATÉGIA DE NEGÓCIO</a:t>
            </a:r>
            <a:endParaRPr sz="3000"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79" name="Google Shape;1479;p6"/>
          <p:cNvSpPr/>
          <p:nvPr/>
        </p:nvSpPr>
        <p:spPr>
          <a:xfrm>
            <a:off x="11402700" y="5988050"/>
            <a:ext cx="552600" cy="723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6"/>
          <p:cNvSpPr/>
          <p:nvPr/>
        </p:nvSpPr>
        <p:spPr>
          <a:xfrm>
            <a:off x="0" y="2017800"/>
            <a:ext cx="12238200" cy="137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6"/>
          <p:cNvSpPr txBox="1">
            <a:spLocks noGrp="1"/>
          </p:cNvSpPr>
          <p:nvPr>
            <p:ph type="body" idx="3"/>
          </p:nvPr>
        </p:nvSpPr>
        <p:spPr>
          <a:xfrm>
            <a:off x="405475" y="2625175"/>
            <a:ext cx="11236800" cy="27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2000"/>
              <a:t>   A empresa como acionista de um grande grupo de viagens, que lhe permite obter melhores preços de aquisição junto dos grandes operadores, pretende competir de modo a oferecer os melhores preços aos seus clientes. Isto permite que a empresa tenha um retorno acima da média, defendendo-a contra a rivalidade dos concorrentes.</a:t>
            </a:r>
            <a:endParaRPr sz="2000"/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2000"/>
              <a:t>  A Passepartout atua com eficiência e rapidez na resposta oferecendo um atendimento personalizado aos seus clientes. Essa estratégia cria lealdade dos consumidores à empresa, o que pode colocá-la numa melhor posição no setor.</a:t>
            </a:r>
            <a:endParaRPr sz="2000"/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 sz="1800"/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1800"/>
              <a:t>.</a:t>
            </a:r>
            <a:endParaRPr/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 sz="1800"/>
          </a:p>
        </p:txBody>
      </p:sp>
      <p:pic>
        <p:nvPicPr>
          <p:cNvPr id="1482" name="Google Shape;148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8475" y="4633625"/>
            <a:ext cx="3383550" cy="21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7" name="Google Shape;1487;gaa1a25c2e8_4_408"/>
          <p:cNvPicPr preferRelativeResize="0"/>
          <p:nvPr/>
        </p:nvPicPr>
        <p:blipFill rotWithShape="1">
          <a:blip r:embed="rId3">
            <a:alphaModFix/>
          </a:blip>
          <a:srcRect t="26971" b="26971"/>
          <a:stretch/>
        </p:blipFill>
        <p:spPr>
          <a:xfrm>
            <a:off x="20" y="3115389"/>
            <a:ext cx="12188805" cy="3742611"/>
          </a:xfrm>
          <a:prstGeom prst="rect">
            <a:avLst/>
          </a:prstGeom>
          <a:noFill/>
          <a:ln>
            <a:noFill/>
          </a:ln>
        </p:spPr>
      </p:pic>
      <p:sp>
        <p:nvSpPr>
          <p:cNvPr id="1488" name="Google Shape;1488;gaa1a25c2e8_4_408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rPr>
              <a:t>ESTRATÉGIA DE NEGÓCIO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9" name="Google Shape;1489;gaa1a25c2e8_4_408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800"/>
              <a:buNone/>
            </a:pPr>
            <a:fld id="{00000000-1234-1234-1234-123412341234}" type="slidenum">
              <a:rPr lang="pt-BR"/>
              <a:t>37</a:t>
            </a:fld>
            <a:endParaRPr/>
          </a:p>
        </p:txBody>
      </p:sp>
      <p:sp>
        <p:nvSpPr>
          <p:cNvPr id="1490" name="Google Shape;1490;gaa1a25c2e8_4_408"/>
          <p:cNvSpPr txBox="1"/>
          <p:nvPr/>
        </p:nvSpPr>
        <p:spPr>
          <a:xfrm>
            <a:off x="1045375" y="19843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VANTAGEM COMPETITIVA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aa1a25c2e8_4_528"/>
          <p:cNvSpPr txBox="1">
            <a:spLocks noGrp="1"/>
          </p:cNvSpPr>
          <p:nvPr>
            <p:ph type="title"/>
          </p:nvPr>
        </p:nvSpPr>
        <p:spPr>
          <a:xfrm>
            <a:off x="836612" y="36216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b="1" i="0" u="none" strike="noStrike" cap="none">
                <a:latin typeface="Gill Sans"/>
                <a:ea typeface="Gill Sans"/>
                <a:cs typeface="Gill Sans"/>
                <a:sym typeface="Gill Sans"/>
              </a:rPr>
              <a:t>VANTAGEM COMPETITIVA</a:t>
            </a:r>
            <a:endParaRPr/>
          </a:p>
        </p:txBody>
      </p:sp>
      <p:sp>
        <p:nvSpPr>
          <p:cNvPr id="1496" name="Google Shape;1496;gaa1a25c2e8_4_528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7293559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pt-BR">
                <a:latin typeface="Gill Sans"/>
                <a:ea typeface="Gill Sans"/>
                <a:cs typeface="Gill Sans"/>
                <a:sym typeface="Gill Sans"/>
              </a:rPr>
              <a:t>ESTRATÉGIAS GENÉRICAS DE PORTER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97" name="Google Shape;1497;gaa1a25c2e8_4_528"/>
          <p:cNvSpPr txBox="1">
            <a:spLocks noGrp="1"/>
          </p:cNvSpPr>
          <p:nvPr>
            <p:ph type="body" idx="3"/>
          </p:nvPr>
        </p:nvSpPr>
        <p:spPr>
          <a:xfrm>
            <a:off x="437650" y="3308450"/>
            <a:ext cx="11119800" cy="30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2000"/>
              <a:t>Segundo Porter 1980 existem duas fontes de vantagem competitiva:</a:t>
            </a:r>
            <a:endParaRPr/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2000"/>
              <a:t>•	</a:t>
            </a:r>
            <a:r>
              <a:rPr lang="pt-BR" sz="2000" b="1"/>
              <a:t>Custo</a:t>
            </a:r>
            <a:r>
              <a:rPr lang="pt-BR" sz="2000"/>
              <a:t>;</a:t>
            </a:r>
            <a:endParaRPr/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2000"/>
              <a:t>•	</a:t>
            </a:r>
            <a:r>
              <a:rPr lang="pt-BR" sz="2000" b="1"/>
              <a:t>Diferenciação</a:t>
            </a:r>
            <a:r>
              <a:rPr lang="pt-BR" sz="2000"/>
              <a:t>;</a:t>
            </a:r>
            <a:endParaRPr/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2000"/>
              <a:t>   A empresa analisada tenta obter como principal vantagem o custo do seus serviços, apesar de também se tentar diferenciar com um serviço personalizado para cada cliente individual. </a:t>
            </a:r>
            <a:endParaRPr sz="2000"/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 sz="1800"/>
          </a:p>
        </p:txBody>
      </p:sp>
      <p:sp>
        <p:nvSpPr>
          <p:cNvPr id="1498" name="Google Shape;1498;gaa1a25c2e8_4_528"/>
          <p:cNvSpPr txBox="1"/>
          <p:nvPr/>
        </p:nvSpPr>
        <p:spPr>
          <a:xfrm>
            <a:off x="6549272" y="86217"/>
            <a:ext cx="6139206" cy="1499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9" name="Google Shape;1499;gaa1a25c2e8_4_528"/>
          <p:cNvSpPr/>
          <p:nvPr/>
        </p:nvSpPr>
        <p:spPr>
          <a:xfrm>
            <a:off x="11402700" y="5988050"/>
            <a:ext cx="552600" cy="723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4" name="Google Shape;1504;gaa1a25c2e8_4_536"/>
          <p:cNvPicPr preferRelativeResize="0"/>
          <p:nvPr/>
        </p:nvPicPr>
        <p:blipFill rotWithShape="1">
          <a:blip r:embed="rId3">
            <a:alphaModFix/>
          </a:blip>
          <a:srcRect t="26971" b="26971"/>
          <a:stretch/>
        </p:blipFill>
        <p:spPr>
          <a:xfrm>
            <a:off x="20" y="3115389"/>
            <a:ext cx="12188806" cy="3742611"/>
          </a:xfrm>
          <a:prstGeom prst="rect">
            <a:avLst/>
          </a:prstGeom>
          <a:noFill/>
          <a:ln>
            <a:noFill/>
          </a:ln>
        </p:spPr>
      </p:pic>
      <p:sp>
        <p:nvSpPr>
          <p:cNvPr id="1505" name="Google Shape;1505;gaa1a25c2e8_4_536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rPr>
              <a:t>ESTRATÉGIA CORPORATIVA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6" name="Google Shape;1506;gaa1a25c2e8_4_536"/>
          <p:cNvSpPr txBox="1"/>
          <p:nvPr/>
        </p:nvSpPr>
        <p:spPr>
          <a:xfrm>
            <a:off x="953250" y="19843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ESTRATÉGIAS DE EXPANSÃO DE ATIVIDADES, ESTRATÉGIA DE DIVERSIFICAÇÃO, ESTRATÉGIAS DE REESTRUTURAÇÃO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FE5"/>
        </a:solidFill>
        <a:effectLst/>
      </p:bgPr>
    </p:bg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3" name="Google Shape;1043;gaa1a25c2e8_4_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2398"/>
            <a:ext cx="12192000" cy="8077197"/>
          </a:xfrm>
          <a:prstGeom prst="rect">
            <a:avLst/>
          </a:prstGeom>
          <a:noFill/>
          <a:ln>
            <a:noFill/>
          </a:ln>
        </p:spPr>
      </p:pic>
      <p:sp>
        <p:nvSpPr>
          <p:cNvPr id="1044" name="Google Shape;1044;gaa1a25c2e8_4_253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  <p:sp>
        <p:nvSpPr>
          <p:cNvPr id="1045" name="Google Shape;1045;gaa1a25c2e8_4_253"/>
          <p:cNvSpPr/>
          <p:nvPr/>
        </p:nvSpPr>
        <p:spPr>
          <a:xfrm>
            <a:off x="1348033" y="1866507"/>
            <a:ext cx="9228841" cy="2714920"/>
          </a:xfrm>
          <a:prstGeom prst="rect">
            <a:avLst/>
          </a:prstGeom>
          <a:solidFill>
            <a:srgbClr val="107082">
              <a:alpha val="36470"/>
            </a:srgbClr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  <a:effectLst>
            <a:outerShdw blurRad="1270000" dist="165100" dir="4800000" algn="ctr" rotWithShape="0">
              <a:srgbClr val="000000">
                <a:alpha val="95686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10708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6" name="Google Shape;1046;gaa1a25c2e8_4_253"/>
          <p:cNvSpPr/>
          <p:nvPr/>
        </p:nvSpPr>
        <p:spPr>
          <a:xfrm>
            <a:off x="1541281" y="2026762"/>
            <a:ext cx="8842343" cy="2394409"/>
          </a:xfrm>
          <a:prstGeom prst="rect">
            <a:avLst/>
          </a:prstGeom>
          <a:solidFill>
            <a:schemeClr val="lt1">
              <a:alpha val="7647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7" name="Google Shape;1047;gaa1a25c2e8_4_253"/>
          <p:cNvSpPr txBox="1">
            <a:spLocks noGrp="1"/>
          </p:cNvSpPr>
          <p:nvPr>
            <p:ph type="title"/>
          </p:nvPr>
        </p:nvSpPr>
        <p:spPr>
          <a:xfrm>
            <a:off x="1808376" y="2711266"/>
            <a:ext cx="10637400" cy="10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 sz="4400"/>
              <a:t>VISÃO, MISSÃO, OBJETIVOS</a:t>
            </a:r>
            <a:endParaRPr sz="44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aa1a25c2e8_4_543"/>
          <p:cNvSpPr/>
          <p:nvPr/>
        </p:nvSpPr>
        <p:spPr>
          <a:xfrm>
            <a:off x="11479150" y="6180575"/>
            <a:ext cx="476100" cy="531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2" name="Google Shape;1512;gaa1a25c2e8_4_543"/>
          <p:cNvSpPr/>
          <p:nvPr/>
        </p:nvSpPr>
        <p:spPr>
          <a:xfrm>
            <a:off x="420200" y="3108125"/>
            <a:ext cx="11348400" cy="267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gaa1a25c2e8_4_543"/>
          <p:cNvSpPr txBox="1">
            <a:spLocks noGrp="1"/>
          </p:cNvSpPr>
          <p:nvPr>
            <p:ph type="title"/>
          </p:nvPr>
        </p:nvSpPr>
        <p:spPr>
          <a:xfrm>
            <a:off x="836612" y="36216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pt-BR"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rPr>
              <a:t>ESTRATÉGIA CORPORATIVA</a:t>
            </a:r>
            <a:endParaRPr/>
          </a:p>
        </p:txBody>
      </p:sp>
      <p:sp>
        <p:nvSpPr>
          <p:cNvPr id="1514" name="Google Shape;1514;gaa1a25c2e8_4_543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96447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pt-BR" sz="24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ESTRATÉGIAS DE EXPANSÃO</a:t>
            </a:r>
            <a:endParaRPr/>
          </a:p>
        </p:txBody>
      </p:sp>
      <p:sp>
        <p:nvSpPr>
          <p:cNvPr id="1515" name="Google Shape;1515;gaa1a25c2e8_4_543"/>
          <p:cNvSpPr txBox="1">
            <a:spLocks noGrp="1"/>
          </p:cNvSpPr>
          <p:nvPr>
            <p:ph type="body" idx="3"/>
          </p:nvPr>
        </p:nvSpPr>
        <p:spPr>
          <a:xfrm>
            <a:off x="429475" y="3143199"/>
            <a:ext cx="11119800" cy="31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 sz="1800" b="1">
              <a:solidFill>
                <a:srgbClr val="FFFFFF"/>
              </a:solidFill>
            </a:endParaRPr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1800" b="1">
                <a:solidFill>
                  <a:srgbClr val="FFFFFF"/>
                </a:solidFill>
              </a:rPr>
              <a:t>A EMPRESA RECORRE A 2 ESTRATÉGIAS:</a:t>
            </a:r>
            <a:endParaRPr sz="1800" b="1">
              <a:solidFill>
                <a:srgbClr val="FFFFFF"/>
              </a:solidFill>
            </a:endParaRPr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1800" b="1">
                <a:solidFill>
                  <a:srgbClr val="F0CDA1"/>
                </a:solidFill>
              </a:rPr>
              <a:t>Estratégia de penetração no mercado: </a:t>
            </a:r>
            <a:r>
              <a:rPr lang="pt-BR" sz="1800">
                <a:solidFill>
                  <a:srgbClr val="FFFFFF"/>
                </a:solidFill>
              </a:rPr>
              <a:t>Querendo crescer ainda mais e procurando aumentar o volume das vendas dos seus serviços no mercado em que já se encontra, principalmente na região centro;</a:t>
            </a:r>
            <a:endParaRPr sz="1800">
              <a:solidFill>
                <a:srgbClr val="FFFFFF"/>
              </a:solidFill>
            </a:endParaRPr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pt-BR" sz="1800" b="1">
                <a:solidFill>
                  <a:srgbClr val="F0CDA1"/>
                </a:solidFill>
              </a:rPr>
              <a:t>Estratégia de extensão do mercado:</a:t>
            </a:r>
            <a:r>
              <a:rPr lang="pt-BR" sz="1800">
                <a:solidFill>
                  <a:srgbClr val="FFFFFF"/>
                </a:solidFill>
              </a:rPr>
              <a:t> A Passepartout pretende criar delegações fora do seu local/sede de modo a atingir outros mercados.</a:t>
            </a:r>
            <a:endParaRPr sz="1800">
              <a:solidFill>
                <a:srgbClr val="FFFFFF"/>
              </a:solidFill>
            </a:endParaRPr>
          </a:p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 sz="18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gaa1a25c2e8_4_556"/>
          <p:cNvSpPr txBox="1">
            <a:spLocks noGrp="1"/>
          </p:cNvSpPr>
          <p:nvPr>
            <p:ph type="title"/>
          </p:nvPr>
        </p:nvSpPr>
        <p:spPr>
          <a:xfrm>
            <a:off x="658436" y="-183775"/>
            <a:ext cx="75417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 b="1" i="0" u="none" strike="noStrike" cap="none"/>
              <a:t>ESTRATÉGIA DE DIVERSIFICAÇÃO</a:t>
            </a:r>
            <a:br>
              <a:rPr lang="pt-BR"/>
            </a:br>
            <a:endParaRPr/>
          </a:p>
        </p:txBody>
      </p:sp>
      <p:sp>
        <p:nvSpPr>
          <p:cNvPr id="1521" name="Google Shape;1521;gaa1a25c2e8_4_556"/>
          <p:cNvSpPr txBox="1">
            <a:spLocks noGrp="1"/>
          </p:cNvSpPr>
          <p:nvPr>
            <p:ph type="body" idx="1"/>
          </p:nvPr>
        </p:nvSpPr>
        <p:spPr>
          <a:xfrm>
            <a:off x="494375" y="1117750"/>
            <a:ext cx="2484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rPr lang="pt-BR" sz="2400" b="1">
                <a:latin typeface="Gill Sans"/>
                <a:ea typeface="Gill Sans"/>
                <a:cs typeface="Gill Sans"/>
                <a:sym typeface="Gill Sans"/>
              </a:rPr>
              <a:t>MATRIZ BCG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graphicFrame>
        <p:nvGraphicFramePr>
          <p:cNvPr id="1522" name="Google Shape;1522;gaa1a25c2e8_4_556"/>
          <p:cNvGraphicFramePr/>
          <p:nvPr/>
        </p:nvGraphicFramePr>
        <p:xfrm>
          <a:off x="3093823" y="1280671"/>
          <a:ext cx="6790850" cy="4807900"/>
        </p:xfrm>
        <a:graphic>
          <a:graphicData uri="http://schemas.openxmlformats.org/drawingml/2006/table">
            <a:tbl>
              <a:tblPr firstRow="1" bandRow="1">
                <a:noFill/>
                <a:tableStyleId>{FA275E24-4530-493C-8165-11B00F64F77B}</a:tableStyleId>
              </a:tblPr>
              <a:tblGrid>
                <a:gridCol w="3395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5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039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0" u="none" strike="noStrike" cap="none">
                          <a:solidFill>
                            <a:srgbClr val="FFFFFF"/>
                          </a:solidFill>
                        </a:rPr>
                        <a:t>Estrelas</a:t>
                      </a:r>
                      <a:endParaRPr sz="1400" u="none" strike="noStrike" cap="none">
                        <a:solidFill>
                          <a:srgbClr val="FFFFFF"/>
                        </a:solidFill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D708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0" u="none" strike="noStrike" cap="none">
                          <a:solidFill>
                            <a:srgbClr val="FFFFFF"/>
                          </a:solidFill>
                        </a:rPr>
                        <a:t>Dilemas</a:t>
                      </a:r>
                      <a:endParaRPr sz="1400" u="none" strike="noStrike" cap="none">
                        <a:solidFill>
                          <a:srgbClr val="FFFFFF"/>
                        </a:solidFill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D7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39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0" u="none" strike="noStrike" cap="none">
                          <a:solidFill>
                            <a:srgbClr val="FFFFFF"/>
                          </a:solidFill>
                        </a:rPr>
                        <a:t>Vacas Leiteiras</a:t>
                      </a:r>
                      <a:endParaRPr sz="1400" u="none" strike="noStrike" cap="none">
                        <a:solidFill>
                          <a:srgbClr val="FFFFFF"/>
                        </a:solidFill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D708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0" u="none" strike="noStrike" cap="none">
                          <a:solidFill>
                            <a:srgbClr val="FFFFFF"/>
                          </a:solidFill>
                        </a:rPr>
                        <a:t>Pesos Mortos</a:t>
                      </a:r>
                      <a:endParaRPr sz="1400" u="none" strike="noStrike" cap="none">
                        <a:solidFill>
                          <a:srgbClr val="FFFFFF"/>
                        </a:solidFill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D7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23" name="Google Shape;1523;gaa1a25c2e8_4_556"/>
          <p:cNvSpPr/>
          <p:nvPr/>
        </p:nvSpPr>
        <p:spPr>
          <a:xfrm>
            <a:off x="744826" y="1025050"/>
            <a:ext cx="3621900" cy="9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AC6C1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4" name="Google Shape;1524;gaa1a25c2e8_4_556"/>
          <p:cNvSpPr txBox="1"/>
          <p:nvPr/>
        </p:nvSpPr>
        <p:spPr>
          <a:xfrm>
            <a:off x="4494424" y="6088575"/>
            <a:ext cx="651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ALTA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5" name="Google Shape;1525;gaa1a25c2e8_4_556"/>
          <p:cNvSpPr txBox="1"/>
          <p:nvPr/>
        </p:nvSpPr>
        <p:spPr>
          <a:xfrm>
            <a:off x="7517760" y="6088566"/>
            <a:ext cx="966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BAIXA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6" name="Google Shape;1526;gaa1a25c2e8_4_556"/>
          <p:cNvSpPr txBox="1"/>
          <p:nvPr/>
        </p:nvSpPr>
        <p:spPr>
          <a:xfrm>
            <a:off x="2268574" y="2204625"/>
            <a:ext cx="651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ALTA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7" name="Google Shape;1527;gaa1a25c2e8_4_556"/>
          <p:cNvSpPr txBox="1"/>
          <p:nvPr/>
        </p:nvSpPr>
        <p:spPr>
          <a:xfrm>
            <a:off x="2075627" y="4528700"/>
            <a:ext cx="80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BAIXA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8" name="Google Shape;1528;gaa1a25c2e8_4_556"/>
          <p:cNvSpPr txBox="1"/>
          <p:nvPr/>
        </p:nvSpPr>
        <p:spPr>
          <a:xfrm>
            <a:off x="1709975" y="3477950"/>
            <a:ext cx="130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TAXA MÉDIA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9" name="Google Shape;1529;gaa1a25c2e8_4_556"/>
          <p:cNvSpPr/>
          <p:nvPr/>
        </p:nvSpPr>
        <p:spPr>
          <a:xfrm>
            <a:off x="4176280" y="1491937"/>
            <a:ext cx="1803600" cy="1838700"/>
          </a:xfrm>
          <a:prstGeom prst="ellipse">
            <a:avLst/>
          </a:prstGeom>
          <a:solidFill>
            <a:srgbClr val="FFFFFF"/>
          </a:solidFill>
          <a:ln w="254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Pacote turístico</a:t>
            </a:r>
            <a:endParaRPr sz="1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0" name="Google Shape;1530;gaa1a25c2e8_4_556"/>
          <p:cNvSpPr/>
          <p:nvPr/>
        </p:nvSpPr>
        <p:spPr>
          <a:xfrm>
            <a:off x="7867618" y="1795425"/>
            <a:ext cx="1510500" cy="1418700"/>
          </a:xfrm>
          <a:prstGeom prst="ellipse">
            <a:avLst/>
          </a:prstGeom>
          <a:solidFill>
            <a:srgbClr val="FFFFFF"/>
          </a:solidFill>
          <a:ln w="254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Grupos fechados</a:t>
            </a:r>
            <a:endParaRPr sz="13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e</a:t>
            </a:r>
            <a:r>
              <a:rPr lang="pt-BR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3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congressos</a:t>
            </a:r>
            <a:endParaRPr sz="13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1" name="Google Shape;1531;gaa1a25c2e8_4_556"/>
          <p:cNvSpPr/>
          <p:nvPr/>
        </p:nvSpPr>
        <p:spPr>
          <a:xfrm>
            <a:off x="8035350" y="4489000"/>
            <a:ext cx="1308000" cy="1306200"/>
          </a:xfrm>
          <a:prstGeom prst="ellipse">
            <a:avLst/>
          </a:prstGeom>
          <a:solidFill>
            <a:srgbClr val="FFFFFF"/>
          </a:solidFill>
          <a:ln w="254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Turismo</a:t>
            </a:r>
            <a:r>
              <a:rPr lang="pt-BR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Sénior</a:t>
            </a:r>
            <a:r>
              <a:rPr lang="pt-BR" sz="2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endParaRPr sz="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2" name="Google Shape;1532;gaa1a25c2e8_4_556"/>
          <p:cNvSpPr/>
          <p:nvPr/>
        </p:nvSpPr>
        <p:spPr>
          <a:xfrm>
            <a:off x="4001350" y="4214300"/>
            <a:ext cx="1581000" cy="1581000"/>
          </a:xfrm>
          <a:prstGeom prst="ellipse">
            <a:avLst/>
          </a:prstGeom>
          <a:solidFill>
            <a:srgbClr val="FFFFFF"/>
          </a:solidFill>
          <a:ln w="254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Passagens Aéreas</a:t>
            </a:r>
            <a:endParaRPr sz="1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3" name="Google Shape;1533;gaa1a25c2e8_4_556"/>
          <p:cNvSpPr txBox="1"/>
          <p:nvPr/>
        </p:nvSpPr>
        <p:spPr>
          <a:xfrm>
            <a:off x="4600050" y="6396375"/>
            <a:ext cx="3808800" cy="4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QUOTA DE MERCADO RELATIVA</a:t>
            </a:r>
            <a:endParaRPr b="1"/>
          </a:p>
        </p:txBody>
      </p:sp>
      <p:sp>
        <p:nvSpPr>
          <p:cNvPr id="1534" name="Google Shape;1534;gaa1a25c2e8_4_556"/>
          <p:cNvSpPr txBox="1"/>
          <p:nvPr/>
        </p:nvSpPr>
        <p:spPr>
          <a:xfrm rot="-5400000">
            <a:off x="-458675" y="3424825"/>
            <a:ext cx="3666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TAXA DE CRESCIMENTO DA INDÚSTRIA</a:t>
            </a:r>
            <a:endParaRPr b="1"/>
          </a:p>
        </p:txBody>
      </p:sp>
      <p:sp>
        <p:nvSpPr>
          <p:cNvPr id="1535" name="Google Shape;1535;gaa1a25c2e8_4_556"/>
          <p:cNvSpPr/>
          <p:nvPr/>
        </p:nvSpPr>
        <p:spPr>
          <a:xfrm>
            <a:off x="11468450" y="6088575"/>
            <a:ext cx="443100" cy="454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aa1a25c2e8_4_590"/>
          <p:cNvSpPr txBox="1">
            <a:spLocks noGrp="1"/>
          </p:cNvSpPr>
          <p:nvPr>
            <p:ph type="title"/>
          </p:nvPr>
        </p:nvSpPr>
        <p:spPr>
          <a:xfrm>
            <a:off x="836612" y="36216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b="1" i="0" u="none" strike="noStrike" cap="none">
                <a:latin typeface="Gill Sans"/>
                <a:ea typeface="Gill Sans"/>
                <a:cs typeface="Gill Sans"/>
                <a:sym typeface="Gill Sans"/>
              </a:rPr>
              <a:t>ESTRATÉGIA </a:t>
            </a:r>
            <a:r>
              <a:rPr lang="pt-BR"/>
              <a:t>CORPORATIVA</a:t>
            </a:r>
            <a:endParaRPr/>
          </a:p>
        </p:txBody>
      </p:sp>
      <p:sp>
        <p:nvSpPr>
          <p:cNvPr id="1541" name="Google Shape;1541;gaa1a25c2e8_4_590"/>
          <p:cNvSpPr txBox="1">
            <a:spLocks noGrp="1"/>
          </p:cNvSpPr>
          <p:nvPr>
            <p:ph type="body" idx="1"/>
          </p:nvPr>
        </p:nvSpPr>
        <p:spPr>
          <a:xfrm>
            <a:off x="836587" y="1985963"/>
            <a:ext cx="8174247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pt-BR" sz="24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ESTRATÉGIAS DE REESTRUTURAÇÃO</a:t>
            </a:r>
            <a:endParaRPr/>
          </a:p>
        </p:txBody>
      </p:sp>
      <p:sp>
        <p:nvSpPr>
          <p:cNvPr id="1542" name="Google Shape;1542;gaa1a25c2e8_4_590"/>
          <p:cNvSpPr txBox="1">
            <a:spLocks noGrp="1"/>
          </p:cNvSpPr>
          <p:nvPr>
            <p:ph type="body" idx="3"/>
          </p:nvPr>
        </p:nvSpPr>
        <p:spPr>
          <a:xfrm>
            <a:off x="416525" y="3298675"/>
            <a:ext cx="11133000" cy="27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0000" lvl="0" indent="-270000" algn="just" rtl="0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pt-BR" sz="1800"/>
              <a:t>  Por enquanto a empresa não recorreu a nenhuma estratégia de reestruturação que visasse despedimentos, mantendo se numa grande expectativa quanto ao que ocorrera com o COVID-19.</a:t>
            </a:r>
            <a:endParaRPr sz="1800"/>
          </a:p>
          <a:p>
            <a:pPr marL="450000" lvl="0" indent="-270000" algn="just" rtl="0">
              <a:lnSpc>
                <a:spcPct val="107000"/>
              </a:lnSpc>
              <a:spcBef>
                <a:spcPts val="1800"/>
              </a:spcBef>
              <a:spcAft>
                <a:spcPts val="800"/>
              </a:spcAft>
              <a:buSzPts val="1800"/>
              <a:buNone/>
            </a:pPr>
            <a:r>
              <a:rPr lang="pt-BR" sz="1800"/>
              <a:t>    Por outro lado a empresa entende que o mercado onde se insere tem futuro e por isso mantém uma esperança ponderada que esta situação de crise se resolva durante o ano de 2021, prevendo um excelente resultado no ano de 2022.</a:t>
            </a:r>
            <a:endParaRPr sz="1800"/>
          </a:p>
        </p:txBody>
      </p:sp>
      <p:sp>
        <p:nvSpPr>
          <p:cNvPr id="1543" name="Google Shape;1543;gaa1a25c2e8_4_590"/>
          <p:cNvSpPr txBox="1"/>
          <p:nvPr/>
        </p:nvSpPr>
        <p:spPr>
          <a:xfrm>
            <a:off x="7289725" y="86225"/>
            <a:ext cx="5398800" cy="14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4" name="Google Shape;1544;gaa1a25c2e8_4_59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800"/>
              <a:buNone/>
            </a:pPr>
            <a:fld id="{00000000-1234-1234-1234-123412341234}" type="slidenum">
              <a:rPr lang="pt-BR"/>
              <a:t>42</a:t>
            </a:fld>
            <a:endParaRPr/>
          </a:p>
        </p:txBody>
      </p:sp>
      <p:sp>
        <p:nvSpPr>
          <p:cNvPr id="1545" name="Google Shape;1545;gaa1a25c2e8_4_590"/>
          <p:cNvSpPr/>
          <p:nvPr/>
        </p:nvSpPr>
        <p:spPr>
          <a:xfrm>
            <a:off x="11402700" y="5988050"/>
            <a:ext cx="552600" cy="723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36"/>
          <p:cNvSpPr txBox="1"/>
          <p:nvPr/>
        </p:nvSpPr>
        <p:spPr>
          <a:xfrm>
            <a:off x="0" y="0"/>
            <a:ext cx="12192000" cy="185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548000" tIns="21600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DEEFF2"/>
              </a:buClr>
              <a:buSzPts val="2500"/>
              <a:buFont typeface="Arial"/>
              <a:buNone/>
            </a:pPr>
            <a:r>
              <a:rPr lang="pt-BR" sz="625" b="1" i="1" u="none" strike="noStrike" cap="none">
                <a:solidFill>
                  <a:srgbClr val="DEEFF2"/>
                </a:solidFill>
                <a:latin typeface="Arial"/>
                <a:ea typeface="Arial"/>
                <a:cs typeface="Arial"/>
                <a:sym typeface="Arial"/>
              </a:rPr>
              <a:t>Sara Melo</a:t>
            </a:r>
            <a:endParaRPr sz="625" b="1" i="1" u="none" strike="noStrike" cap="none">
              <a:solidFill>
                <a:srgbClr val="DEEFF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508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DEEFF2"/>
              </a:buClr>
              <a:buSzPts val="2500"/>
              <a:buFont typeface="Arial"/>
              <a:buNone/>
            </a:pPr>
            <a:r>
              <a:rPr lang="pt-BR" sz="625" b="1" i="1" u="none" strike="noStrike" cap="none">
                <a:solidFill>
                  <a:srgbClr val="DEEFF2"/>
                </a:solidFill>
                <a:latin typeface="Arial"/>
                <a:ea typeface="Arial"/>
                <a:cs typeface="Arial"/>
                <a:sym typeface="Arial"/>
              </a:rPr>
              <a:t>melo@example.com</a:t>
            </a:r>
            <a:endParaRPr sz="3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508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DEEFF2"/>
              </a:buClr>
              <a:buSzPts val="2500"/>
              <a:buFont typeface="Arial"/>
              <a:buNone/>
            </a:pPr>
            <a:r>
              <a:rPr lang="pt-BR" sz="625" b="1" i="1" u="none" strike="noStrike" cap="none">
                <a:solidFill>
                  <a:srgbClr val="DEEFF2"/>
                </a:solidFill>
                <a:latin typeface="Arial"/>
                <a:ea typeface="Arial"/>
                <a:cs typeface="Arial"/>
                <a:sym typeface="Arial"/>
              </a:rPr>
              <a:t>678-555-0100</a:t>
            </a:r>
            <a:endParaRPr sz="625" b="1" i="1" u="none" strike="noStrike" cap="none">
              <a:solidFill>
                <a:srgbClr val="DEEFF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500"/>
              <a:buFont typeface="Arial"/>
              <a:buNone/>
            </a:pPr>
            <a:endParaRPr sz="625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2" name="Google Shape;1552;p36" descr="Retângulo bege"/>
          <p:cNvSpPr/>
          <p:nvPr/>
        </p:nvSpPr>
        <p:spPr>
          <a:xfrm>
            <a:off x="7597828" y="1544576"/>
            <a:ext cx="4174693" cy="0"/>
          </a:xfrm>
          <a:custGeom>
            <a:avLst/>
            <a:gdLst/>
            <a:ahLst/>
            <a:cxnLst/>
            <a:rect l="l" t="t" r="r" b="b"/>
            <a:pathLst>
              <a:path w="4206240" h="120000" extrusionOk="0">
                <a:moveTo>
                  <a:pt x="0" y="0"/>
                </a:moveTo>
                <a:lnTo>
                  <a:pt x="4206240" y="0"/>
                </a:lnTo>
              </a:path>
            </a:pathLst>
          </a:custGeom>
          <a:noFill/>
          <a:ln w="548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3" name="Google Shape;1553;p36" descr="Ícone de pesso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5237" y="3470503"/>
            <a:ext cx="342900" cy="3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4" name="Google Shape;1554;p36" descr="Ícone de email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5237" y="3965704"/>
            <a:ext cx="34290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5" name="Google Shape;1555;p36" descr="Ícone de telefon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35237" y="4451380"/>
            <a:ext cx="34290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6" name="Google Shape;1556;p36"/>
          <p:cNvPicPr preferRelativeResize="0"/>
          <p:nvPr/>
        </p:nvPicPr>
        <p:blipFill rotWithShape="1">
          <a:blip r:embed="rId6">
            <a:alphaModFix/>
          </a:blip>
          <a:srcRect l="-2480" t="-6543" r="2477" b="-760"/>
          <a:stretch/>
        </p:blipFill>
        <p:spPr>
          <a:xfrm>
            <a:off x="-285425" y="1474500"/>
            <a:ext cx="12571500" cy="575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36"/>
          <p:cNvSpPr txBox="1"/>
          <p:nvPr/>
        </p:nvSpPr>
        <p:spPr>
          <a:xfrm>
            <a:off x="309750" y="198475"/>
            <a:ext cx="3273900" cy="142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sng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TRABALHO REALIZADO POR:</a:t>
            </a:r>
            <a:endParaRPr sz="1400" b="1" i="0" u="sng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BEATRIZ MAIA a2020128841</a:t>
            </a:r>
            <a:endParaRPr sz="1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BEATRIZ PINTO a2020144095</a:t>
            </a:r>
            <a:endParaRPr sz="1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DANIEL CARDO</a:t>
            </a:r>
            <a:r>
              <a:rPr lang="pt-BR" b="1">
                <a:solidFill>
                  <a:srgbClr val="FFFFFF"/>
                </a:solidFill>
              </a:rPr>
              <a:t>S</a:t>
            </a:r>
            <a:r>
              <a:rPr lang="pt-BR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 a2019144723</a:t>
            </a:r>
            <a:endParaRPr sz="1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EDUARDO CORREIA</a:t>
            </a:r>
            <a:r>
              <a:rPr lang="pt-BR" b="1">
                <a:solidFill>
                  <a:srgbClr val="FFFFFF"/>
                </a:solidFill>
              </a:rPr>
              <a:t> </a:t>
            </a:r>
            <a:r>
              <a:rPr lang="pt-BR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a2020139576</a:t>
            </a:r>
            <a:endParaRPr sz="1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LUIS ROQUE a2020131925</a:t>
            </a:r>
            <a:endParaRPr sz="1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8" name="Google Shape;1558;p36"/>
          <p:cNvSpPr txBox="1"/>
          <p:nvPr/>
        </p:nvSpPr>
        <p:spPr>
          <a:xfrm>
            <a:off x="7656875" y="418200"/>
            <a:ext cx="4174800" cy="102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OBRIGADO PELA VOSSA ATENÇÃO</a:t>
            </a:r>
            <a:endParaRPr sz="3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4"/>
          <p:cNvSpPr txBox="1"/>
          <p:nvPr/>
        </p:nvSpPr>
        <p:spPr>
          <a:xfrm>
            <a:off x="1296140" y="1038687"/>
            <a:ext cx="289412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4"/>
          <p:cNvSpPr txBox="1"/>
          <p:nvPr/>
        </p:nvSpPr>
        <p:spPr>
          <a:xfrm>
            <a:off x="750325" y="1568075"/>
            <a:ext cx="10670400" cy="12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visão da Passepartout baseia-se em obter uma boa posição de uma forma eficiente na sua área de </a:t>
            </a:r>
            <a:r>
              <a:rPr lang="pt-BR" sz="1800"/>
              <a:t>negócio</a:t>
            </a:r>
            <a:r>
              <a:rPr lang="pt-BR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modo a tornar-se um exemplo na prestação de serviços da área do turismo de uma forma geral, de modo a potenciar respostas positivas para os seus clientes</a:t>
            </a:r>
            <a:r>
              <a:rPr lang="pt-BR" sz="1800"/>
              <a:t>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p4"/>
          <p:cNvSpPr txBox="1"/>
          <p:nvPr/>
        </p:nvSpPr>
        <p:spPr>
          <a:xfrm>
            <a:off x="792875" y="3770625"/>
            <a:ext cx="10718100" cy="19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pt-B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 missão da Passepartout é agenciar e providenciar serviços de turismo e viagens, com o objetivo de ser uma Empresa de Turismo de prestígio, reconhecida em Portugal, tentando sempre </a:t>
            </a:r>
            <a:r>
              <a:rPr lang="pt-BR" sz="1700"/>
              <a:t>pôr</a:t>
            </a:r>
            <a:r>
              <a:rPr lang="pt-B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em </a:t>
            </a:r>
            <a:r>
              <a:rPr lang="pt-BR" sz="1700"/>
              <a:t>prática</a:t>
            </a:r>
            <a:r>
              <a:rPr lang="pt-B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seu plano de ação, de modo a beneficiar os seus colaboradores</a:t>
            </a:r>
            <a:r>
              <a:rPr lang="pt-BR" sz="1700"/>
              <a:t>,</a:t>
            </a:r>
            <a:r>
              <a:rPr lang="pt-B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investidores e</a:t>
            </a:r>
            <a:r>
              <a:rPr lang="pt-BR" sz="1700"/>
              <a:t> </a:t>
            </a:r>
            <a:r>
              <a:rPr lang="pt-B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</a:t>
            </a:r>
            <a:r>
              <a:rPr lang="pt-BR" sz="1700"/>
              <a:t> seus</a:t>
            </a:r>
            <a:r>
              <a:rPr lang="pt-B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clientes.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4"/>
          <p:cNvSpPr/>
          <p:nvPr/>
        </p:nvSpPr>
        <p:spPr>
          <a:xfrm>
            <a:off x="838200" y="538504"/>
            <a:ext cx="3733014" cy="754145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021D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4"/>
          <p:cNvSpPr/>
          <p:nvPr/>
        </p:nvSpPr>
        <p:spPr>
          <a:xfrm>
            <a:off x="1067171" y="715521"/>
            <a:ext cx="3733014" cy="754145"/>
          </a:xfrm>
          <a:prstGeom prst="rect">
            <a:avLst/>
          </a:prstGeom>
          <a:solidFill>
            <a:srgbClr val="107082"/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7CDBEF"/>
              </a:solidFill>
              <a:highlight>
                <a:srgbClr val="107082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4"/>
          <p:cNvSpPr txBox="1">
            <a:spLocks noGrp="1"/>
          </p:cNvSpPr>
          <p:nvPr>
            <p:ph type="title"/>
          </p:nvPr>
        </p:nvSpPr>
        <p:spPr>
          <a:xfrm>
            <a:off x="1067584" y="482413"/>
            <a:ext cx="52578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>
                <a:solidFill>
                  <a:schemeClr val="lt1"/>
                </a:solidFill>
              </a:rPr>
              <a:t>VISÃO EMPRESA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58" name="Google Shape;1058;p4"/>
          <p:cNvSpPr/>
          <p:nvPr/>
        </p:nvSpPr>
        <p:spPr>
          <a:xfrm>
            <a:off x="904971" y="2893629"/>
            <a:ext cx="4739741" cy="754145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021D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Google Shape;1059;p4"/>
          <p:cNvSpPr/>
          <p:nvPr/>
        </p:nvSpPr>
        <p:spPr>
          <a:xfrm>
            <a:off x="1067170" y="3121515"/>
            <a:ext cx="4739741" cy="754145"/>
          </a:xfrm>
          <a:prstGeom prst="rect">
            <a:avLst/>
          </a:prstGeom>
          <a:solidFill>
            <a:srgbClr val="107082"/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7CDBEF"/>
              </a:solidFill>
              <a:highlight>
                <a:srgbClr val="107082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Google Shape;1060;p4"/>
          <p:cNvSpPr txBox="1"/>
          <p:nvPr/>
        </p:nvSpPr>
        <p:spPr>
          <a:xfrm>
            <a:off x="1067184" y="28357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 sz="3200" b="1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MISSÃO DA EMPRESA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4"/>
          <p:cNvSpPr/>
          <p:nvPr/>
        </p:nvSpPr>
        <p:spPr>
          <a:xfrm>
            <a:off x="11278200" y="6056525"/>
            <a:ext cx="656400" cy="57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62" name="Google Shape;1062;p4" descr="imagem avião | Aviao desenho, Avião png,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75241">
            <a:off x="8719382" y="4304256"/>
            <a:ext cx="3137327" cy="3137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8" name="Google Shape;106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12192000" cy="6810703"/>
          </a:xfrm>
          <a:prstGeom prst="rect">
            <a:avLst/>
          </a:prstGeom>
          <a:noFill/>
          <a:ln>
            <a:noFill/>
          </a:ln>
        </p:spPr>
      </p:pic>
      <p:sp>
        <p:nvSpPr>
          <p:cNvPr id="1069" name="Google Shape;1069;p5" descr="Retângulo azul"/>
          <p:cNvSpPr/>
          <p:nvPr/>
        </p:nvSpPr>
        <p:spPr>
          <a:xfrm>
            <a:off x="0" y="-4391"/>
            <a:ext cx="12192000" cy="6810703"/>
          </a:xfrm>
          <a:custGeom>
            <a:avLst/>
            <a:gdLst/>
            <a:ahLst/>
            <a:cxnLst/>
            <a:rect l="l" t="t" r="r" b="b"/>
            <a:pathLst>
              <a:path w="12189460" h="6858000" extrusionOk="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2">
              <a:alpha val="68627"/>
            </a:scheme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" name="Google Shape;1070;p5"/>
          <p:cNvSpPr txBox="1">
            <a:spLocks noGrp="1"/>
          </p:cNvSpPr>
          <p:nvPr>
            <p:ph type="body" idx="3"/>
          </p:nvPr>
        </p:nvSpPr>
        <p:spPr>
          <a:xfrm>
            <a:off x="6696000" y="1522850"/>
            <a:ext cx="5158200" cy="20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rPr lang="pt-BR" sz="19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OBJETIVOS TÁTICOS E OPERACIONAIS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marL="285750" marR="5080" lvl="0" indent="-28575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EEFF2"/>
              </a:buClr>
              <a:buSzPts val="1400"/>
              <a:buFont typeface="Calibri"/>
              <a:buChar char="-"/>
            </a:pPr>
            <a:r>
              <a:rPr lang="pt-BR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Negociação de preços com os grupos económicos e empresariais, nomeadamente na área da aviação e da hotelaria;</a:t>
            </a:r>
            <a:endParaRPr sz="1500">
              <a:solidFill>
                <a:schemeClr val="lt1"/>
              </a:solidFill>
            </a:endParaRPr>
          </a:p>
          <a:p>
            <a:pPr marL="285750" marR="5080" lvl="0" indent="-28575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EEFF2"/>
              </a:buClr>
              <a:buSzPts val="1400"/>
              <a:buFont typeface="Calibri"/>
              <a:buChar char="-"/>
            </a:pPr>
            <a:r>
              <a:rPr lang="pt-BR" sz="1500">
                <a:solidFill>
                  <a:schemeClr val="lt1"/>
                </a:solidFill>
              </a:rPr>
              <a:t>Formação dos colaboradores.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071" name="Google Shape;1071;p5"/>
          <p:cNvSpPr txBox="1">
            <a:spLocks noGrp="1"/>
          </p:cNvSpPr>
          <p:nvPr>
            <p:ph type="title"/>
          </p:nvPr>
        </p:nvSpPr>
        <p:spPr>
          <a:xfrm>
            <a:off x="838190" y="1971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</a:pPr>
            <a:r>
              <a:rPr lang="pt-BR"/>
              <a:t>OBJETIVOS</a:t>
            </a:r>
            <a:endParaRPr/>
          </a:p>
        </p:txBody>
      </p:sp>
      <p:sp>
        <p:nvSpPr>
          <p:cNvPr id="1072" name="Google Shape;1072;p5"/>
          <p:cNvSpPr txBox="1">
            <a:spLocks noGrp="1"/>
          </p:cNvSpPr>
          <p:nvPr>
            <p:ph type="body" idx="4"/>
          </p:nvPr>
        </p:nvSpPr>
        <p:spPr>
          <a:xfrm>
            <a:off x="1297925" y="1511375"/>
            <a:ext cx="4806900" cy="20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rPr lang="pt-BR" sz="19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OBJETIVOS ESTRATÉGICOS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marL="298450" lvl="0" indent="-2857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-"/>
            </a:pPr>
            <a:r>
              <a:rPr lang="pt-BR" sz="1500" b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Investir na área da aviação de uma forma geral (ao vender bilhetes para outras agências);</a:t>
            </a:r>
            <a:endParaRPr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8450" lvl="0" indent="-2857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-"/>
            </a:pPr>
            <a:r>
              <a:rPr lang="pt-BR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pt-BR" sz="1500" b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nvestir na área dos congressos científicos e eventos</a:t>
            </a:r>
            <a:r>
              <a:rPr lang="pt-BR" sz="1500">
                <a:solidFill>
                  <a:srgbClr val="FFFFFF"/>
                </a:solidFill>
              </a:rPr>
              <a:t>.</a:t>
            </a:r>
            <a:endParaRPr sz="1500">
              <a:solidFill>
                <a:srgbClr val="FFFFFF"/>
              </a:solidFill>
            </a:endParaRPr>
          </a:p>
          <a:p>
            <a:pPr marL="0" marR="5080" lvl="0" indent="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DEEFF2"/>
              </a:buClr>
              <a:buSzPts val="1800"/>
              <a:buNone/>
            </a:pPr>
            <a:endParaRPr/>
          </a:p>
        </p:txBody>
      </p:sp>
      <p:sp>
        <p:nvSpPr>
          <p:cNvPr id="1073" name="Google Shape;1073;p5"/>
          <p:cNvSpPr txBox="1">
            <a:spLocks noGrp="1"/>
          </p:cNvSpPr>
          <p:nvPr>
            <p:ph type="body" idx="6"/>
          </p:nvPr>
        </p:nvSpPr>
        <p:spPr>
          <a:xfrm>
            <a:off x="6814253" y="3792079"/>
            <a:ext cx="4908401" cy="2377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rPr lang="pt-BR" sz="19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OBJETIVOS NÃO FINANCEIROS</a:t>
            </a:r>
            <a:endParaRPr sz="150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marR="0" lvl="0" indent="-279400" algn="just" rtl="0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</a:pPr>
            <a:r>
              <a:rPr lang="pt-BR" sz="1500">
                <a:solidFill>
                  <a:srgbClr val="FFFFFF"/>
                </a:solidFill>
              </a:rPr>
              <a:t>Ter a maior diversidade de serviços do mercado;</a:t>
            </a:r>
            <a:endParaRPr sz="1500">
              <a:solidFill>
                <a:srgbClr val="FFFFFF"/>
              </a:solidFill>
            </a:endParaRPr>
          </a:p>
          <a:p>
            <a:pPr marL="285750" marR="0" lvl="0" indent="-279400" algn="just" rtl="0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</a:pPr>
            <a:r>
              <a:rPr lang="pt-BR" sz="1500">
                <a:solidFill>
                  <a:srgbClr val="FFFFFF"/>
                </a:solidFill>
              </a:rPr>
              <a:t>Aumentar a notoriedade da empresa a nível nacional</a:t>
            </a:r>
            <a:endParaRPr sz="1500">
              <a:solidFill>
                <a:srgbClr val="FFFFFF"/>
              </a:solidFill>
            </a:endParaRPr>
          </a:p>
          <a:p>
            <a:pPr marL="285750" marR="0" lvl="0" indent="-279400" algn="just" rtl="0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</a:pPr>
            <a:r>
              <a:rPr lang="pt-BR">
                <a:solidFill>
                  <a:srgbClr val="FFFFFF"/>
                </a:solidFill>
              </a:rPr>
              <a:t>Aumentar a frequência de introdução de novos serviços para 4 vezes anualmente até ao fim de 2022.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4" name="Google Shape;1074;p5"/>
          <p:cNvSpPr txBox="1">
            <a:spLocks noGrp="1"/>
          </p:cNvSpPr>
          <p:nvPr>
            <p:ph type="body" idx="7"/>
          </p:nvPr>
        </p:nvSpPr>
        <p:spPr>
          <a:xfrm>
            <a:off x="1258850" y="3727650"/>
            <a:ext cx="4806900" cy="26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rPr lang="pt-BR" sz="19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OBJETIVOS FINANCEIROS</a:t>
            </a:r>
            <a:endParaRPr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69999" lvl="0" indent="-330200" algn="just" rtl="0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-"/>
            </a:pPr>
            <a:r>
              <a:rPr lang="pt-BR" sz="1500">
                <a:solidFill>
                  <a:schemeClr val="lt1"/>
                </a:solidFill>
              </a:rPr>
              <a:t>Alcançar um volume de vendas de 4M€ até 2022;</a:t>
            </a:r>
            <a:endParaRPr sz="1500">
              <a:solidFill>
                <a:schemeClr val="lt1"/>
              </a:solidFill>
            </a:endParaRPr>
          </a:p>
          <a:p>
            <a:pPr marL="269999" lvl="0" indent="-330200" algn="just" rtl="0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-"/>
            </a:pPr>
            <a:r>
              <a:rPr lang="pt-BR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Otimizar a estrutura cooperativa;</a:t>
            </a:r>
            <a:endParaRPr/>
          </a:p>
          <a:p>
            <a:pPr marL="269999" lvl="0" indent="-330200" algn="just" rtl="0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-"/>
            </a:pPr>
            <a:r>
              <a:rPr lang="pt-BR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Racionalizar as tarefas executivas;</a:t>
            </a:r>
            <a:endParaRPr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69999" lvl="0" indent="-323850" algn="just" rtl="0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pt-BR" sz="1500">
                <a:solidFill>
                  <a:schemeClr val="lt1"/>
                </a:solidFill>
              </a:rPr>
              <a:t>Negociações eficientes e eficazes com as entidades bancárias.</a:t>
            </a:r>
            <a:endParaRPr sz="1500">
              <a:solidFill>
                <a:schemeClr val="lt1"/>
              </a:solidFill>
            </a:endParaRPr>
          </a:p>
          <a:p>
            <a:pPr marL="0" marR="508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EEFF2"/>
              </a:buClr>
              <a:buSzPts val="1400"/>
              <a:buNone/>
            </a:pPr>
            <a:endParaRPr/>
          </a:p>
        </p:txBody>
      </p:sp>
      <p:pic>
        <p:nvPicPr>
          <p:cNvPr id="1075" name="Google Shape;1075;p5" descr="Ícone de verificação"/>
          <p:cNvPicPr preferRelativeResize="0">
            <a:picLocks noGrp="1"/>
          </p:cNvPicPr>
          <p:nvPr>
            <p:ph type="pic" idx="8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721914" y="1348137"/>
            <a:ext cx="576000" cy="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6" name="Google Shape;1076;p5" descr="Ícone de verificação"/>
          <p:cNvPicPr preferRelativeResize="0">
            <a:picLocks noGrp="1"/>
          </p:cNvPicPr>
          <p:nvPr>
            <p:ph type="pic" idx="9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6253771" y="1444744"/>
            <a:ext cx="576000" cy="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7" name="Google Shape;1077;p5" descr="Ícone de verificação"/>
          <p:cNvPicPr preferRelativeResize="0">
            <a:picLocks noGrp="1"/>
          </p:cNvPicPr>
          <p:nvPr>
            <p:ph type="pic" idx="14"/>
          </p:nvPr>
        </p:nvPicPr>
        <p:blipFill rotWithShape="1">
          <a:blip r:embed="rId4">
            <a:alphaModFix/>
          </a:blip>
          <a:srcRect l="15840" r="-15840"/>
          <a:stretch/>
        </p:blipFill>
        <p:spPr>
          <a:xfrm>
            <a:off x="828114" y="3646775"/>
            <a:ext cx="576000" cy="57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8" name="Google Shape;1078;p5" descr="Retângulo bege"/>
          <p:cNvSpPr/>
          <p:nvPr/>
        </p:nvSpPr>
        <p:spPr>
          <a:xfrm rot="10800000" flipH="1">
            <a:off x="946100" y="1146400"/>
            <a:ext cx="2368982" cy="88200"/>
          </a:xfrm>
          <a:custGeom>
            <a:avLst/>
            <a:gdLst/>
            <a:ahLst/>
            <a:cxnLst/>
            <a:rect l="l" t="t" r="r" b="b"/>
            <a:pathLst>
              <a:path w="3931920" h="120000" extrusionOk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8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9" name="Google Shape;1079;p5" descr="Ícone de verificação"/>
          <p:cNvPicPr preferRelativeResize="0">
            <a:picLocks noGrp="1"/>
          </p:cNvPicPr>
          <p:nvPr>
            <p:ph type="pic" idx="15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6292862" y="3727657"/>
            <a:ext cx="576000" cy="57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0" name="Google Shape;1080;p5"/>
          <p:cNvSpPr/>
          <p:nvPr/>
        </p:nvSpPr>
        <p:spPr>
          <a:xfrm>
            <a:off x="6143905" y="1603719"/>
            <a:ext cx="70800" cy="3471300"/>
          </a:xfrm>
          <a:prstGeom prst="plus">
            <a:avLst>
              <a:gd name="adj" fmla="val 25000"/>
            </a:avLst>
          </a:prstGeom>
          <a:solidFill>
            <a:schemeClr val="accent1"/>
          </a:solidFill>
          <a:ln w="25400" cap="flat" cmpd="sng">
            <a:solidFill>
              <a:srgbClr val="AF95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1" name="Google Shape;1081;p5"/>
          <p:cNvSpPr/>
          <p:nvPr/>
        </p:nvSpPr>
        <p:spPr>
          <a:xfrm rot="5400000">
            <a:off x="6230355" y="1783183"/>
            <a:ext cx="59400" cy="3483000"/>
          </a:xfrm>
          <a:prstGeom prst="plus">
            <a:avLst>
              <a:gd name="adj" fmla="val 25000"/>
            </a:avLst>
          </a:prstGeom>
          <a:solidFill>
            <a:schemeClr val="accent1"/>
          </a:solidFill>
          <a:ln w="25400" cap="flat" cmpd="sng">
            <a:solidFill>
              <a:srgbClr val="AF95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FE5"/>
        </a:solidFill>
        <a:effectLst/>
      </p:bgPr>
    </p:bg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6" name="Google Shape;1086;p9" descr="Uma imagem com texto, homem, pessoa, computador&#10;&#10;Descrição gerada automaticamente"/>
          <p:cNvPicPr preferRelativeResize="0"/>
          <p:nvPr/>
        </p:nvPicPr>
        <p:blipFill rotWithShape="1">
          <a:blip r:embed="rId3">
            <a:alphaModFix/>
          </a:blip>
          <a:srcRect r="22354" b="18366"/>
          <a:stretch/>
        </p:blipFill>
        <p:spPr>
          <a:xfrm>
            <a:off x="0" y="-25"/>
            <a:ext cx="12191999" cy="6858026"/>
          </a:xfrm>
          <a:prstGeom prst="rect">
            <a:avLst/>
          </a:prstGeom>
          <a:noFill/>
          <a:ln>
            <a:noFill/>
          </a:ln>
        </p:spPr>
      </p:pic>
      <p:sp>
        <p:nvSpPr>
          <p:cNvPr id="1087" name="Google Shape;1087;p9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  <p:sp>
        <p:nvSpPr>
          <p:cNvPr id="1088" name="Google Shape;1088;p9"/>
          <p:cNvSpPr/>
          <p:nvPr/>
        </p:nvSpPr>
        <p:spPr>
          <a:xfrm>
            <a:off x="1348033" y="1866507"/>
            <a:ext cx="9228841" cy="2714920"/>
          </a:xfrm>
          <a:prstGeom prst="rect">
            <a:avLst/>
          </a:prstGeom>
          <a:solidFill>
            <a:srgbClr val="107082">
              <a:alpha val="36470"/>
            </a:srgbClr>
          </a:solidFill>
          <a:ln w="25400" cap="flat" cmpd="sng">
            <a:solidFill>
              <a:srgbClr val="107082"/>
            </a:solidFill>
            <a:prstDash val="solid"/>
            <a:round/>
            <a:headEnd type="none" w="sm" len="sm"/>
            <a:tailEnd type="none" w="sm" len="sm"/>
          </a:ln>
          <a:effectLst>
            <a:outerShdw blurRad="1270000" dist="165100" dir="4800000" algn="ctr" rotWithShape="0">
              <a:srgbClr val="000000">
                <a:alpha val="95686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10708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9"/>
          <p:cNvSpPr/>
          <p:nvPr/>
        </p:nvSpPr>
        <p:spPr>
          <a:xfrm>
            <a:off x="1541281" y="2026762"/>
            <a:ext cx="8842343" cy="2394409"/>
          </a:xfrm>
          <a:prstGeom prst="rect">
            <a:avLst/>
          </a:prstGeom>
          <a:solidFill>
            <a:schemeClr val="lt1">
              <a:alpha val="7647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0" name="Google Shape;1090;p9"/>
          <p:cNvSpPr txBox="1">
            <a:spLocks noGrp="1"/>
          </p:cNvSpPr>
          <p:nvPr>
            <p:ph type="title"/>
          </p:nvPr>
        </p:nvSpPr>
        <p:spPr>
          <a:xfrm>
            <a:off x="2658359" y="2763966"/>
            <a:ext cx="10637400" cy="10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Gill Sans"/>
              <a:buNone/>
            </a:pPr>
            <a:r>
              <a:rPr lang="pt-BR" sz="5400">
                <a:solidFill>
                  <a:srgbClr val="107082"/>
                </a:solidFill>
              </a:rPr>
              <a:t>ANÁLISE EXTERNA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" name="Google Shape;1095;p10" descr="Jovem viajante numa cidade movimentada"/>
          <p:cNvPicPr preferRelativeResize="0"/>
          <p:nvPr/>
        </p:nvPicPr>
        <p:blipFill rotWithShape="1">
          <a:blip r:embed="rId3">
            <a:alphaModFix/>
          </a:blip>
          <a:srcRect t="17436" b="36563"/>
          <a:stretch/>
        </p:blipFill>
        <p:spPr>
          <a:xfrm>
            <a:off x="20" y="3115389"/>
            <a:ext cx="12188805" cy="3742611"/>
          </a:xfrm>
          <a:prstGeom prst="rect">
            <a:avLst/>
          </a:prstGeom>
          <a:noFill/>
          <a:ln>
            <a:noFill/>
          </a:ln>
        </p:spPr>
      </p:pic>
      <p:sp>
        <p:nvSpPr>
          <p:cNvPr id="1096" name="Google Shape;1096;p10"/>
          <p:cNvSpPr txBox="1"/>
          <p:nvPr/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rPr>
              <a:t>MEIO ENVOLVENTE CONTEXTUAL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" name="Google Shape;1097;p10"/>
          <p:cNvSpPr txBox="1"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pt-BR">
                <a:latin typeface="Gill Sans"/>
                <a:ea typeface="Gill Sans"/>
                <a:cs typeface="Gill Sans"/>
                <a:sym typeface="Gill Sans"/>
              </a:rPr>
              <a:t>ANÁLISE PEST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98" name="Google Shape;1098;p10"/>
          <p:cNvSpPr txBox="1">
            <a:spLocks noGrp="1"/>
          </p:cNvSpPr>
          <p:nvPr>
            <p:ph type="sldNum" idx="12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800"/>
              <a:buNone/>
            </a:pPr>
            <a:fld id="{00000000-1234-1234-1234-123412341234}" type="slidenum">
              <a:rPr lang="pt-BR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11" descr="Retângulo bege"/>
          <p:cNvSpPr/>
          <p:nvPr/>
        </p:nvSpPr>
        <p:spPr>
          <a:xfrm rot="10800000" flipH="1">
            <a:off x="956484" y="1100831"/>
            <a:ext cx="6196143" cy="126078"/>
          </a:xfrm>
          <a:custGeom>
            <a:avLst/>
            <a:gdLst/>
            <a:ahLst/>
            <a:cxnLst/>
            <a:rect l="l" t="t" r="r" b="b"/>
            <a:pathLst>
              <a:path w="3931920" h="120000" extrusionOk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9525" cap="flat" cmpd="sng">
            <a:solidFill>
              <a:srgbClr val="C1E0E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05" name="Google Shape;1105;p11" descr="Linha"/>
          <p:cNvCxnSpPr/>
          <p:nvPr/>
        </p:nvCxnSpPr>
        <p:spPr>
          <a:xfrm>
            <a:off x="6096000" y="4101403"/>
            <a:ext cx="0" cy="3960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1106" name="Google Shape;1106;p11" descr="Tabela"/>
          <p:cNvGraphicFramePr/>
          <p:nvPr/>
        </p:nvGraphicFramePr>
        <p:xfrm>
          <a:off x="0" y="894810"/>
          <a:ext cx="12192000" cy="5963200"/>
        </p:xfrm>
        <a:graphic>
          <a:graphicData uri="http://schemas.openxmlformats.org/drawingml/2006/table">
            <a:tbl>
              <a:tblPr firstRow="1" bandRow="1">
                <a:noFill/>
                <a:tableStyleId>{DE5F9C24-E9BC-4B0D-8140-6D8694FFD88F}</a:tableStyleId>
              </a:tblPr>
              <a:tblGrid>
                <a:gridCol w="182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21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5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8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20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92200">
                <a:tc>
                  <a:txBody>
                    <a:bodyPr/>
                    <a:lstStyle/>
                    <a:p>
                      <a:pPr marL="21600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rgbClr val="DEEF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CONTEXTO</a:t>
                      </a:r>
                      <a:endParaRPr sz="1400" u="none" strike="noStrike" cap="none">
                        <a:solidFill>
                          <a:srgbClr val="DEEF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21D5A"/>
                    </a:solidFill>
                  </a:tcPr>
                </a:tc>
                <a:tc>
                  <a:txBody>
                    <a:bodyPr/>
                    <a:lstStyle/>
                    <a:p>
                      <a:pPr marL="21600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rgbClr val="DEEF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TENDÊNCIAS</a:t>
                      </a:r>
                      <a:endParaRPr sz="14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21D5A"/>
                    </a:solidFill>
                  </a:tcPr>
                </a:tc>
                <a:tc>
                  <a:txBody>
                    <a:bodyPr/>
                    <a:lstStyle/>
                    <a:p>
                      <a:pPr marL="21600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rgbClr val="DEEF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IMPACTO POSITIVO</a:t>
                      </a:r>
                      <a:endParaRPr sz="14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21D5A"/>
                    </a:solidFill>
                  </a:tcPr>
                </a:tc>
                <a:tc>
                  <a:txBody>
                    <a:bodyPr/>
                    <a:lstStyle/>
                    <a:p>
                      <a:pPr marL="21600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rgbClr val="DEEF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IMPACTO NEUTRO</a:t>
                      </a:r>
                      <a:endParaRPr sz="14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21D5A"/>
                    </a:solidFill>
                  </a:tcPr>
                </a:tc>
                <a:tc>
                  <a:txBody>
                    <a:bodyPr/>
                    <a:lstStyle/>
                    <a:p>
                      <a:pPr marL="21600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rgbClr val="DEEF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IMPACTO NEGATIVO</a:t>
                      </a:r>
                      <a:endParaRPr sz="14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21D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3125">
                <a:tc>
                  <a:txBody>
                    <a:bodyPr/>
                    <a:lstStyle/>
                    <a:p>
                      <a:pPr marL="227965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POLÍTICO-LEGAL</a:t>
                      </a:r>
                      <a:endParaRPr sz="14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1- Instabilidade </a:t>
                      </a:r>
                      <a:r>
                        <a:rPr lang="pt-BR" sz="12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política</a:t>
                      </a: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a </a:t>
                      </a:r>
                      <a:r>
                        <a:rPr lang="pt-BR" sz="12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nível</a:t>
                      </a: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mundial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41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2- Restrições de viagens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41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3- Fronteiras abertas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41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i="0" u="none" strike="noStrike" cap="none">
                          <a:solidFill>
                            <a:schemeClr val="dk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3- Mais fácil viajar para outros países</a:t>
                      </a:r>
                      <a:endParaRPr sz="1200" b="1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1- Ambiente de conflito e pânico (ex: Brexit)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41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2- </a:t>
                      </a:r>
                      <a:r>
                        <a:rPr lang="pt-BR" sz="12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Menor</a:t>
                      </a: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número de turistas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0075">
                <a:tc>
                  <a:txBody>
                    <a:bodyPr/>
                    <a:lstStyle/>
                    <a:p>
                      <a:pPr marL="227965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ECONÓMICO</a:t>
                      </a:r>
                      <a:endParaRPr sz="1200" b="1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1- Recessão econômica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37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2- Aumento do desemprego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37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3-Diminuição do PIB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1/2- Diminui a capacidade financeira que as pessoas/famílias têm para viajar.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3- Diminuição do poder de investimento por parte das empresas</a:t>
                      </a:r>
                      <a:endParaRPr sz="14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4675">
                <a:tc>
                  <a:txBody>
                    <a:bodyPr/>
                    <a:lstStyle/>
                    <a:p>
                      <a:pPr marL="227965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SOCIOCULTURAL</a:t>
                      </a:r>
                      <a:endParaRPr sz="14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1- Aumento da preocupação com a saúde 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37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2- Aceitação racial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37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3- Pressão das redes </a:t>
                      </a:r>
                      <a:r>
                        <a:rPr lang="pt-BR" sz="12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sociais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1- Aumento da oferta dos seguros de saúde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37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2- Viajar torna-se uma </a:t>
                      </a:r>
                      <a:r>
                        <a:rPr lang="pt-BR" sz="12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experiência</a:t>
                      </a: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mais agradável 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37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3- Com a presença das redes sociais os indivíduos têm um constante desejo de “impressionar”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03125">
                <a:tc>
                  <a:txBody>
                    <a:bodyPr/>
                    <a:lstStyle/>
                    <a:p>
                      <a:pPr marL="227965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TECNOLÓGICO</a:t>
                      </a:r>
                      <a:endParaRPr sz="1200" b="1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1- </a:t>
                      </a:r>
                      <a:r>
                        <a:rPr lang="pt-BR" sz="12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Utilização</a:t>
                      </a: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crescente das novas tecnologias por parte das empresas.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2- Trabalho em rede/</a:t>
                      </a:r>
                      <a:r>
                        <a:rPr lang="pt-BR" sz="12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partilha</a:t>
                      </a: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de sistemas de informação.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3- Melhores transportes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1- Facilita a comunicação entre clientes, fornecedores e empresa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2- Permite uma maior comodidade para os colaboradores</a:t>
                      </a:r>
                      <a:endParaRPr sz="1400" u="none" strike="noStrike" cap="none"/>
                    </a:p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3- Mais opções de transporte do que nunca</a:t>
                      </a:r>
                      <a:endParaRPr sz="14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6799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07" name="Google Shape;1107;p11"/>
          <p:cNvSpPr txBox="1"/>
          <p:nvPr/>
        </p:nvSpPr>
        <p:spPr>
          <a:xfrm>
            <a:off x="706516" y="-98800"/>
            <a:ext cx="3599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1D5A"/>
              </a:buClr>
              <a:buSzPts val="3200"/>
              <a:buFont typeface="Gill Sans"/>
              <a:buNone/>
            </a:pPr>
            <a:r>
              <a:rPr lang="pt-BR" sz="3200" b="1" i="0" u="none" strike="noStrike" cap="none">
                <a:solidFill>
                  <a:srgbClr val="021D5A"/>
                </a:solidFill>
                <a:latin typeface="Gill Sans"/>
                <a:ea typeface="Gill Sans"/>
                <a:cs typeface="Gill Sans"/>
                <a:sym typeface="Gill Sans"/>
              </a:rPr>
              <a:t>ANÁLISE PEST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30">
      <a:dk1>
        <a:srgbClr val="000000"/>
      </a:dk1>
      <a:lt1>
        <a:srgbClr val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Custom 30">
      <a:dk1>
        <a:srgbClr val="000000"/>
      </a:dk1>
      <a:lt1>
        <a:srgbClr val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Custom 30">
      <a:dk1>
        <a:srgbClr val="000000"/>
      </a:dk1>
      <a:lt1>
        <a:srgbClr val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Custom 30">
      <a:dk1>
        <a:srgbClr val="000000"/>
      </a:dk1>
      <a:lt1>
        <a:srgbClr val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ema do Office">
  <a:themeElements>
    <a:clrScheme name="Custom 30">
      <a:dk1>
        <a:srgbClr val="000000"/>
      </a:dk1>
      <a:lt1>
        <a:srgbClr val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Tema do Office">
  <a:themeElements>
    <a:clrScheme name="Custom 30">
      <a:dk1>
        <a:srgbClr val="000000"/>
      </a:dk1>
      <a:lt1>
        <a:srgbClr val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Tema do Office">
  <a:themeElements>
    <a:clrScheme name="Custom 30">
      <a:dk1>
        <a:srgbClr val="000000"/>
      </a:dk1>
      <a:lt1>
        <a:srgbClr val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Tema do Office">
  <a:themeElements>
    <a:clrScheme name="Custom 30">
      <a:dk1>
        <a:srgbClr val="000000"/>
      </a:dk1>
      <a:lt1>
        <a:srgbClr val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3101</Words>
  <Application>Microsoft Office PowerPoint</Application>
  <PresentationFormat>Ecrã Panorâmico</PresentationFormat>
  <Paragraphs>430</Paragraphs>
  <Slides>43</Slides>
  <Notes>43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8</vt:i4>
      </vt:variant>
      <vt:variant>
        <vt:lpstr>Títulos dos diapositivos</vt:lpstr>
      </vt:variant>
      <vt:variant>
        <vt:i4>43</vt:i4>
      </vt:variant>
    </vt:vector>
  </HeadingPairs>
  <TitlesOfParts>
    <vt:vector size="55" baseType="lpstr">
      <vt:lpstr>Gill Sans</vt:lpstr>
      <vt:lpstr>Calibri</vt:lpstr>
      <vt:lpstr>Arial</vt:lpstr>
      <vt:lpstr>Noto Sans Symbols</vt:lpstr>
      <vt:lpstr>Tema do Office</vt:lpstr>
      <vt:lpstr>Tema do Office</vt:lpstr>
      <vt:lpstr>Tema do Office</vt:lpstr>
      <vt:lpstr>Tema do Office</vt:lpstr>
      <vt:lpstr>Tema do Office</vt:lpstr>
      <vt:lpstr>Tema do Office</vt:lpstr>
      <vt:lpstr>Tema do Office</vt:lpstr>
      <vt:lpstr>Tema do Office</vt:lpstr>
      <vt:lpstr>Apresentação do PowerPoint</vt:lpstr>
      <vt:lpstr>ÍNDICE</vt:lpstr>
      <vt:lpstr>A EMPRESA</vt:lpstr>
      <vt:lpstr>VISÃO, MISSÃO, OBJETIVOS</vt:lpstr>
      <vt:lpstr>VISÃO EMPRESA</vt:lpstr>
      <vt:lpstr>OBJETIVOS</vt:lpstr>
      <vt:lpstr>ANÁLISE EXTERNA</vt:lpstr>
      <vt:lpstr>Apresentação do PowerPoint</vt:lpstr>
      <vt:lpstr>Apresentação do PowerPoint</vt:lpstr>
      <vt:lpstr>Apresentação do PowerPoint</vt:lpstr>
      <vt:lpstr>CLIENTES</vt:lpstr>
      <vt:lpstr>PRINCIPAIS CONCORRENTES</vt:lpstr>
      <vt:lpstr>FORNECEDORES</vt:lpstr>
      <vt:lpstr>COMUNIDADE EM GERAL</vt:lpstr>
      <vt:lpstr>Apresentação do PowerPoint</vt:lpstr>
      <vt:lpstr>Apresentação do PowerPoint</vt:lpstr>
      <vt:lpstr>Apresentação do PowerPoint</vt:lpstr>
      <vt:lpstr>ESTRUTURA DA INDÚSTRIA</vt:lpstr>
      <vt:lpstr>ESTRUTURA DA INDÚSTRIA</vt:lpstr>
      <vt:lpstr>FATORES CRÍTICOS DE SUCESSO</vt:lpstr>
      <vt:lpstr>ANÁLISE INTERNA</vt:lpstr>
      <vt:lpstr>RECURSOS DA EMPRESA</vt:lpstr>
      <vt:lpstr>RECURSOS DA EMPRESA</vt:lpstr>
      <vt:lpstr>RECURSOS DA EMPRESA</vt:lpstr>
      <vt:lpstr>RECURSOS DA EMPRESA</vt:lpstr>
      <vt:lpstr>Apresentação do PowerPoint</vt:lpstr>
      <vt:lpstr>Apresentação do PowerPoint</vt:lpstr>
      <vt:lpstr>CUSTOS FIXOS</vt:lpstr>
      <vt:lpstr>CUSTOS</vt:lpstr>
      <vt:lpstr>ANÁLISE DA CADEIA DE VALOR</vt:lpstr>
      <vt:lpstr>COMPETÊNCIAS CENTRAIS</vt:lpstr>
      <vt:lpstr>COMPETÊNCIAS CENTRAIS</vt:lpstr>
      <vt:lpstr>ADEQUAÇÃO ESTRATÉGICA </vt:lpstr>
      <vt:lpstr>ANÁLISE SWOT</vt:lpstr>
      <vt:lpstr>ESTRATÉGIA EMPRESARIAL</vt:lpstr>
      <vt:lpstr>ESTRATÉGIA EMPRESARIAL</vt:lpstr>
      <vt:lpstr>Apresentação do PowerPoint</vt:lpstr>
      <vt:lpstr>VANTAGEM COMPETITIVA</vt:lpstr>
      <vt:lpstr>Apresentação do PowerPoint</vt:lpstr>
      <vt:lpstr>ESTRATÉGIA CORPORATIVA</vt:lpstr>
      <vt:lpstr>ESTRATÉGIA DE DIVERSIFICAÇÃO </vt:lpstr>
      <vt:lpstr>ESTRATÉGIA CORPORATIVA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Beatriz</cp:lastModifiedBy>
  <cp:revision>2</cp:revision>
  <dcterms:modified xsi:type="dcterms:W3CDTF">2020-12-31T14:29:49Z</dcterms:modified>
</cp:coreProperties>
</file>